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134"/>
  </p:handoutMasterIdLst>
  <p:sldIdLst>
    <p:sldId id="258" r:id="rId3"/>
    <p:sldId id="2087" r:id="rId5"/>
    <p:sldId id="2267" r:id="rId6"/>
    <p:sldId id="2090" r:id="rId7"/>
    <p:sldId id="2092" r:id="rId8"/>
    <p:sldId id="2093" r:id="rId9"/>
    <p:sldId id="4785" r:id="rId10"/>
    <p:sldId id="2094" r:id="rId11"/>
    <p:sldId id="4786" r:id="rId12"/>
    <p:sldId id="2116" r:id="rId13"/>
    <p:sldId id="2118" r:id="rId14"/>
    <p:sldId id="4787" r:id="rId15"/>
    <p:sldId id="2096" r:id="rId16"/>
    <p:sldId id="2097" r:id="rId17"/>
    <p:sldId id="2098" r:id="rId18"/>
    <p:sldId id="2099" r:id="rId19"/>
    <p:sldId id="2100" r:id="rId20"/>
    <p:sldId id="2101" r:id="rId21"/>
    <p:sldId id="2102" r:id="rId22"/>
    <p:sldId id="2112" r:id="rId23"/>
    <p:sldId id="2113" r:id="rId24"/>
    <p:sldId id="2114" r:id="rId25"/>
    <p:sldId id="4919" r:id="rId26"/>
    <p:sldId id="499" r:id="rId27"/>
    <p:sldId id="576" r:id="rId28"/>
    <p:sldId id="2123" r:id="rId29"/>
    <p:sldId id="4918" r:id="rId30"/>
    <p:sldId id="500" r:id="rId31"/>
    <p:sldId id="501" r:id="rId32"/>
    <p:sldId id="502" r:id="rId33"/>
    <p:sldId id="503" r:id="rId34"/>
    <p:sldId id="505" r:id="rId35"/>
    <p:sldId id="504" r:id="rId36"/>
    <p:sldId id="4763" r:id="rId37"/>
    <p:sldId id="2277" r:id="rId38"/>
    <p:sldId id="2279" r:id="rId39"/>
    <p:sldId id="2278" r:id="rId40"/>
    <p:sldId id="2281" r:id="rId41"/>
    <p:sldId id="2283" r:id="rId42"/>
    <p:sldId id="4790" r:id="rId43"/>
    <p:sldId id="4796" r:id="rId44"/>
    <p:sldId id="4808" r:id="rId45"/>
    <p:sldId id="4809" r:id="rId46"/>
    <p:sldId id="4810" r:id="rId47"/>
    <p:sldId id="4811" r:id="rId48"/>
    <p:sldId id="4812" r:id="rId49"/>
    <p:sldId id="4813" r:id="rId50"/>
    <p:sldId id="4814" r:id="rId51"/>
    <p:sldId id="1556" r:id="rId52"/>
    <p:sldId id="4794" r:id="rId53"/>
    <p:sldId id="4795" r:id="rId54"/>
    <p:sldId id="4815" r:id="rId55"/>
    <p:sldId id="4816" r:id="rId56"/>
    <p:sldId id="4817" r:id="rId57"/>
    <p:sldId id="2288" r:id="rId58"/>
    <p:sldId id="4803" r:id="rId59"/>
    <p:sldId id="4804" r:id="rId60"/>
    <p:sldId id="4772" r:id="rId61"/>
    <p:sldId id="4778" r:id="rId62"/>
    <p:sldId id="4770" r:id="rId63"/>
    <p:sldId id="509" r:id="rId64"/>
    <p:sldId id="515" r:id="rId65"/>
    <p:sldId id="516" r:id="rId66"/>
    <p:sldId id="517" r:id="rId67"/>
    <p:sldId id="518" r:id="rId68"/>
    <p:sldId id="519" r:id="rId69"/>
    <p:sldId id="520" r:id="rId70"/>
    <p:sldId id="2152" r:id="rId71"/>
    <p:sldId id="4818" r:id="rId72"/>
    <p:sldId id="2300" r:id="rId73"/>
    <p:sldId id="2183" r:id="rId74"/>
    <p:sldId id="1943" r:id="rId75"/>
    <p:sldId id="4819" r:id="rId76"/>
    <p:sldId id="4775" r:id="rId77"/>
    <p:sldId id="4779" r:id="rId78"/>
    <p:sldId id="4777" r:id="rId79"/>
    <p:sldId id="4781" r:id="rId80"/>
    <p:sldId id="4783" r:id="rId81"/>
    <p:sldId id="4782" r:id="rId82"/>
    <p:sldId id="4788" r:id="rId83"/>
    <p:sldId id="2184" r:id="rId84"/>
    <p:sldId id="4756" r:id="rId85"/>
    <p:sldId id="2186" r:id="rId86"/>
    <p:sldId id="4757" r:id="rId87"/>
    <p:sldId id="2188" r:id="rId88"/>
    <p:sldId id="2189" r:id="rId89"/>
    <p:sldId id="2190" r:id="rId90"/>
    <p:sldId id="2191" r:id="rId91"/>
    <p:sldId id="2192" r:id="rId92"/>
    <p:sldId id="2193" r:id="rId93"/>
    <p:sldId id="2194" r:id="rId94"/>
    <p:sldId id="2195" r:id="rId95"/>
    <p:sldId id="2196" r:id="rId96"/>
    <p:sldId id="2197" r:id="rId97"/>
    <p:sldId id="2198" r:id="rId98"/>
    <p:sldId id="2203" r:id="rId99"/>
    <p:sldId id="2200" r:id="rId100"/>
    <p:sldId id="4888" r:id="rId101"/>
    <p:sldId id="4889" r:id="rId102"/>
    <p:sldId id="4890" r:id="rId103"/>
    <p:sldId id="4891" r:id="rId104"/>
    <p:sldId id="4892" r:id="rId105"/>
    <p:sldId id="4893" r:id="rId106"/>
    <p:sldId id="4894" r:id="rId107"/>
    <p:sldId id="4895" r:id="rId108"/>
    <p:sldId id="4896" r:id="rId109"/>
    <p:sldId id="4897" r:id="rId110"/>
    <p:sldId id="4898" r:id="rId111"/>
    <p:sldId id="4899" r:id="rId112"/>
    <p:sldId id="4900" r:id="rId113"/>
    <p:sldId id="4901" r:id="rId114"/>
    <p:sldId id="4902" r:id="rId115"/>
    <p:sldId id="4903" r:id="rId116"/>
    <p:sldId id="2201" r:id="rId117"/>
    <p:sldId id="4789" r:id="rId118"/>
    <p:sldId id="2204" r:id="rId119"/>
    <p:sldId id="2205" r:id="rId120"/>
    <p:sldId id="2206" r:id="rId121"/>
    <p:sldId id="2207" r:id="rId122"/>
    <p:sldId id="2208" r:id="rId123"/>
    <p:sldId id="2209" r:id="rId124"/>
    <p:sldId id="2210" r:id="rId125"/>
    <p:sldId id="4784" r:id="rId126"/>
    <p:sldId id="2212" r:id="rId127"/>
    <p:sldId id="4823" r:id="rId128"/>
    <p:sldId id="2287" r:id="rId129"/>
    <p:sldId id="5023" r:id="rId130"/>
    <p:sldId id="5024" r:id="rId131"/>
    <p:sldId id="5025" r:id="rId132"/>
    <p:sldId id="5026" r:id="rId133"/>
  </p:sldIdLst>
  <p:sldSz cx="12192000" cy="6858000"/>
  <p:notesSz cx="6858000" cy="9144000"/>
  <p:embeddedFontLst>
    <p:embeddedFont>
      <p:font typeface="微软雅黑" panose="020B0503020204020204" pitchFamily="34" charset="-122"/>
      <p:regular r:id="rId138"/>
    </p:embeddedFont>
    <p:embeddedFont>
      <p:font typeface="Segoe UI" panose="020B0502040204020203" pitchFamily="34" charset="0"/>
      <p:regular r:id="rId139"/>
      <p:bold r:id="rId140"/>
      <p:italic r:id="rId141"/>
      <p:boldItalic r:id="rId142"/>
    </p:embeddedFont>
    <p:embeddedFont>
      <p:font typeface="义启小楷书" panose="02010601030101010101" pitchFamily="2" charset="-128"/>
      <p:regular r:id="rId143"/>
    </p:embeddedFont>
    <p:embeddedFont>
      <p:font typeface="Segoe UI Black" panose="020B0A02040204020203" pitchFamily="34" charset="0"/>
      <p:bold r:id="rId144"/>
    </p:embeddedFont>
    <p:embeddedFont>
      <p:font typeface="等线" panose="02010600030101010101" charset="-122"/>
      <p:regular r:id="rId145"/>
    </p:embeddedFont>
    <p:embeddedFont>
      <p:font typeface="华文细黑" panose="02010600040101010101" pitchFamily="2" charset="-122"/>
      <p:regular r:id="rId146"/>
    </p:embeddedFont>
    <p:embeddedFont>
      <p:font typeface="Century" panose="02040604050505020304"/>
      <p:regular r:id="rId147"/>
    </p:embeddedFont>
    <p:embeddedFont>
      <p:font typeface="Calibri" panose="020F0502020204030204"/>
      <p:regular r:id="rId148"/>
      <p:bold r:id="rId149"/>
      <p:italic r:id="rId150"/>
      <p:boldItalic r:id="rId151"/>
    </p:embeddedFont>
    <p:embeddedFont>
      <p:font typeface="黑体" panose="02010609060101010101" pitchFamily="49" charset="-122"/>
      <p:regular r:id="rId152"/>
    </p:embeddedFont>
    <p:embeddedFont>
      <p:font typeface="Consolas" panose="020B0609020204030204" pitchFamily="49" charset="0"/>
      <p:regular r:id="rId153"/>
      <p:bold r:id="rId154"/>
      <p:italic r:id="rId155"/>
      <p:boldItalic r:id="rId156"/>
    </p:embeddedFont>
    <p:embeddedFont>
      <p:font typeface="Tahoma" panose="020B0604030504040204" pitchFamily="34" charset="0"/>
      <p:regular r:id="rId157"/>
      <p:bold r:id="rId158"/>
    </p:embeddedFont>
    <p:embeddedFont>
      <p:font typeface="Arial Black" panose="020B0A04020102020204" pitchFamily="34" charset="0"/>
      <p:bold r:id="rId159"/>
    </p:embeddedFont>
    <p:embeddedFont>
      <p:font typeface="Algerian" panose="04020705040A02060702" pitchFamily="82" charset="0"/>
      <p:regular r:id="rId160"/>
    </p:embeddedFont>
  </p:embeddedFontLst>
  <p:custDataLst>
    <p:tags r:id="rId1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2"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7B7"/>
    <a:srgbClr val="7030A0"/>
    <a:srgbClr val="0000FF"/>
    <a:srgbClr val="0066FF"/>
    <a:srgbClr val="FFC000"/>
    <a:srgbClr val="FFFFFF"/>
    <a:srgbClr val="4472C4"/>
    <a:srgbClr val="FFFF99"/>
    <a:srgbClr val="7FC4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86604" autoAdjust="0"/>
  </p:normalViewPr>
  <p:slideViewPr>
    <p:cSldViewPr snapToGrid="0" showGuides="1">
      <p:cViewPr>
        <p:scale>
          <a:sx n="125" d="100"/>
          <a:sy n="125" d="100"/>
        </p:scale>
        <p:origin x="804" y="964"/>
      </p:cViewPr>
      <p:guideLst>
        <p:guide orient="horz" pos="3242"/>
        <p:guide pos="381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1" Type="http://schemas.openxmlformats.org/officeDocument/2006/relationships/tags" Target="tags/tag36.xml"/><Relationship Id="rId160" Type="http://schemas.openxmlformats.org/officeDocument/2006/relationships/font" Target="fonts/font23.fntdata"/><Relationship Id="rId16" Type="http://schemas.openxmlformats.org/officeDocument/2006/relationships/slide" Target="slides/slide13.xml"/><Relationship Id="rId159" Type="http://schemas.openxmlformats.org/officeDocument/2006/relationships/font" Target="fonts/font22.fntdata"/><Relationship Id="rId158" Type="http://schemas.openxmlformats.org/officeDocument/2006/relationships/font" Target="fonts/font21.fntdata"/><Relationship Id="rId157" Type="http://schemas.openxmlformats.org/officeDocument/2006/relationships/font" Target="fonts/font20.fntdata"/><Relationship Id="rId156" Type="http://schemas.openxmlformats.org/officeDocument/2006/relationships/font" Target="fonts/font19.fntdata"/><Relationship Id="rId155" Type="http://schemas.openxmlformats.org/officeDocument/2006/relationships/font" Target="fonts/font18.fntdata"/><Relationship Id="rId154" Type="http://schemas.openxmlformats.org/officeDocument/2006/relationships/font" Target="fonts/font17.fntdata"/><Relationship Id="rId153" Type="http://schemas.openxmlformats.org/officeDocument/2006/relationships/font" Target="fonts/font16.fntdata"/><Relationship Id="rId152" Type="http://schemas.openxmlformats.org/officeDocument/2006/relationships/font" Target="fonts/font15.fntdata"/><Relationship Id="rId151" Type="http://schemas.openxmlformats.org/officeDocument/2006/relationships/font" Target="fonts/font14.fntdata"/><Relationship Id="rId150" Type="http://schemas.openxmlformats.org/officeDocument/2006/relationships/font" Target="fonts/font13.fntdata"/><Relationship Id="rId15" Type="http://schemas.openxmlformats.org/officeDocument/2006/relationships/slide" Target="slides/slide12.xml"/><Relationship Id="rId149" Type="http://schemas.openxmlformats.org/officeDocument/2006/relationships/font" Target="fonts/font12.fntdata"/><Relationship Id="rId148" Type="http://schemas.openxmlformats.org/officeDocument/2006/relationships/font" Target="fonts/font11.fntdata"/><Relationship Id="rId147" Type="http://schemas.openxmlformats.org/officeDocument/2006/relationships/font" Target="fonts/font10.fntdata"/><Relationship Id="rId146" Type="http://schemas.openxmlformats.org/officeDocument/2006/relationships/font" Target="fonts/font9.fntdata"/><Relationship Id="rId145" Type="http://schemas.openxmlformats.org/officeDocument/2006/relationships/font" Target="fonts/font8.fntdata"/><Relationship Id="rId144" Type="http://schemas.openxmlformats.org/officeDocument/2006/relationships/font" Target="fonts/font7.fntdata"/><Relationship Id="rId143" Type="http://schemas.openxmlformats.org/officeDocument/2006/relationships/font" Target="fonts/font6.fntdata"/><Relationship Id="rId142" Type="http://schemas.openxmlformats.org/officeDocument/2006/relationships/font" Target="fonts/font5.fntdata"/><Relationship Id="rId141" Type="http://schemas.openxmlformats.org/officeDocument/2006/relationships/font" Target="fonts/font4.fntdata"/><Relationship Id="rId140" Type="http://schemas.openxmlformats.org/officeDocument/2006/relationships/font" Target="fonts/font3.fntdata"/><Relationship Id="rId14" Type="http://schemas.openxmlformats.org/officeDocument/2006/relationships/slide" Target="slides/slide11.xml"/><Relationship Id="rId139" Type="http://schemas.openxmlformats.org/officeDocument/2006/relationships/font" Target="fonts/font2.fntdata"/><Relationship Id="rId138" Type="http://schemas.openxmlformats.org/officeDocument/2006/relationships/font" Target="fonts/font1.fntdata"/><Relationship Id="rId137" Type="http://schemas.openxmlformats.org/officeDocument/2006/relationships/tableStyles" Target="tableStyles.xml"/><Relationship Id="rId136" Type="http://schemas.openxmlformats.org/officeDocument/2006/relationships/viewProps" Target="viewProps.xml"/><Relationship Id="rId135" Type="http://schemas.openxmlformats.org/officeDocument/2006/relationships/presProps" Target="presProps.xml"/><Relationship Id="rId134" Type="http://schemas.openxmlformats.org/officeDocument/2006/relationships/handoutMaster" Target="handoutMasters/handoutMaster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endParaRPr lang="en-US" altLang="zh-CN"/>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endParaRPr lang="en-US" altLang="zh-CN"/>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endParaRPr lang="en-US" altLang="zh-CN"/>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endParaRPr lang="en-US" altLang="zh-CN"/>
          </a:p>
          <a:p>
            <a:r>
              <a:rPr lang="zh-CN" altLang="en-US"/>
              <a:t>指令格式如图所示，</a:t>
            </a:r>
            <a:r>
              <a:rPr lang="en-US" altLang="zh-CN"/>
              <a:t>op=8</a:t>
            </a:r>
            <a:endParaRPr lang="en-US" altLang="zh-CN"/>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endParaRPr lang="en-US" altLang="zh-CN"/>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分析了所有指令取指执行过程中的数据流和控制流，控制流表给出了不同节拍需要给出的控制信号，信号的持续长度就是一个时钟节拍，找出同一控制信号的所有产生条件就可以得到该信号的逻辑表达式。</a:t>
            </a:r>
            <a:endParaRPr lang="en-US" altLang="zh-CN"/>
          </a:p>
          <a:p>
            <a:endParaRPr lang="en-US" altLang="zh-CN"/>
          </a:p>
          <a:p>
            <a:r>
              <a:rPr lang="zh-CN" altLang="en-US"/>
              <a:t>以内存读控制信号</a:t>
            </a:r>
            <a:r>
              <a:rPr lang="en-US" altLang="zh-CN"/>
              <a:t>Read</a:t>
            </a:r>
            <a:r>
              <a:rPr lang="zh-CN" altLang="en-US"/>
              <a:t>为例，</a:t>
            </a:r>
            <a:r>
              <a:rPr lang="en-US" altLang="zh-CN"/>
              <a:t>Read</a:t>
            </a:r>
            <a:r>
              <a:rPr lang="zh-CN" altLang="en-US"/>
              <a:t>信号会在取指令周期</a:t>
            </a:r>
            <a:r>
              <a:rPr lang="en-US" altLang="zh-CN"/>
              <a:t>Mif</a:t>
            </a:r>
            <a:r>
              <a:rPr lang="zh-CN" altLang="en-US"/>
              <a:t>的</a:t>
            </a:r>
            <a:r>
              <a:rPr lang="en-US" altLang="zh-CN"/>
              <a:t>T3</a:t>
            </a:r>
            <a:r>
              <a:rPr lang="zh-CN" altLang="en-US"/>
              <a:t>阶段给出，还会在</a:t>
            </a:r>
            <a:r>
              <a:rPr lang="en-US" altLang="zh-CN"/>
              <a:t>Lw</a:t>
            </a:r>
            <a:r>
              <a:rPr lang="zh-CN" altLang="en-US"/>
              <a:t>指令执行周期</a:t>
            </a:r>
            <a:r>
              <a:rPr lang="en-US" altLang="zh-CN"/>
              <a:t>Mex</a:t>
            </a:r>
            <a:r>
              <a:rPr lang="zh-CN" altLang="en-US"/>
              <a:t>的</a:t>
            </a:r>
            <a:endParaRPr lang="en-US" altLang="zh-CN"/>
          </a:p>
          <a:p>
            <a:r>
              <a:rPr lang="en-US" altLang="zh-CN"/>
              <a:t>T2</a:t>
            </a:r>
            <a:r>
              <a:rPr lang="zh-CN" altLang="en-US"/>
              <a:t>节拍给出，所以</a:t>
            </a:r>
            <a:r>
              <a:rPr lang="en-US" altLang="zh-CN"/>
              <a:t>Read=Mif……..</a:t>
            </a:r>
            <a:endParaRPr lang="en-US" altLang="zh-CN"/>
          </a:p>
          <a:p>
            <a:endParaRPr lang="en-US" altLang="zh-CN"/>
          </a:p>
          <a:p>
            <a:r>
              <a:rPr lang="zh-CN" altLang="en-US"/>
              <a:t>再来看看</a:t>
            </a:r>
            <a:r>
              <a:rPr lang="en-US" altLang="zh-CN"/>
              <a:t>Ir(I)out</a:t>
            </a:r>
            <a:r>
              <a:rPr lang="zh-CN" altLang="en-US"/>
              <a:t>信号，这个信号表示将指令字中的立即数有符号扩展后送内总线，会在</a:t>
            </a:r>
            <a:r>
              <a:rPr lang="en-US" altLang="zh-CN"/>
              <a:t>lw</a:t>
            </a:r>
            <a:r>
              <a:rPr lang="zh-CN" altLang="en-US"/>
              <a:t>，</a:t>
            </a:r>
            <a:r>
              <a:rPr lang="en-US" altLang="zh-CN"/>
              <a:t>sw</a:t>
            </a:r>
            <a:r>
              <a:rPr lang="zh-CN" altLang="en-US"/>
              <a:t>指令的</a:t>
            </a:r>
            <a:r>
              <a:rPr lang="en-US" altLang="zh-CN"/>
              <a:t>T2</a:t>
            </a:r>
            <a:r>
              <a:rPr lang="zh-CN" altLang="en-US"/>
              <a:t>节拍给出，还会在</a:t>
            </a:r>
            <a:r>
              <a:rPr lang="en-US" altLang="zh-CN"/>
              <a:t>addi</a:t>
            </a:r>
            <a:r>
              <a:rPr lang="zh-CN" altLang="en-US"/>
              <a:t>指令的</a:t>
            </a:r>
            <a:r>
              <a:rPr lang="en-US" altLang="zh-CN"/>
              <a:t>T2</a:t>
            </a:r>
            <a:r>
              <a:rPr lang="zh-CN" altLang="en-US"/>
              <a:t>节拍给出，</a:t>
            </a:r>
            <a:endParaRPr lang="en-US" altLang="zh-CN"/>
          </a:p>
          <a:p>
            <a:endParaRPr lang="en-US" altLang="zh-CN"/>
          </a:p>
          <a:p>
            <a:r>
              <a:rPr lang="zh-CN" altLang="en-US"/>
              <a:t>所以其逻辑表达式为。</a:t>
            </a:r>
            <a:endParaRPr lang="en-US" altLang="zh-CN"/>
          </a:p>
          <a:p>
            <a:endParaRPr lang="en-US" altLang="zh-CN"/>
          </a:p>
          <a:p>
            <a:r>
              <a:rPr lang="zh-CN" altLang="en-US"/>
              <a:t>按照这样的方法依次给出所有控制信号的逻辑表达式，就可以实现操作控制器组合逻辑线路。</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endParaRPr lang="en-US" altLang="zh-CN"/>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来具体看看状态转换表，注意</a:t>
            </a:r>
            <a:r>
              <a:rPr lang="en-US" altLang="zh-CN"/>
              <a:t>S0</a:t>
            </a:r>
            <a:r>
              <a:rPr lang="zh-CN" altLang="en-US"/>
              <a:t>会无条件切换到</a:t>
            </a:r>
            <a:r>
              <a:rPr lang="en-US" altLang="zh-CN"/>
              <a:t>S1</a:t>
            </a:r>
            <a:r>
              <a:rPr lang="zh-CN" altLang="en-US"/>
              <a:t>状态，输入条件五个指令译码信号全部填的是无关项</a:t>
            </a:r>
            <a:r>
              <a:rPr lang="en-US" altLang="zh-CN"/>
              <a:t>x</a:t>
            </a:r>
            <a:endParaRPr lang="en-US" altLang="zh-CN"/>
          </a:p>
          <a:p>
            <a:r>
              <a:rPr lang="en-US" altLang="zh-CN"/>
              <a:t>S1</a:t>
            </a:r>
            <a:r>
              <a:rPr lang="zh-CN" altLang="en-US"/>
              <a:t>，到</a:t>
            </a:r>
            <a:r>
              <a:rPr lang="en-US" altLang="zh-CN"/>
              <a:t>S2</a:t>
            </a:r>
            <a:r>
              <a:rPr lang="zh-CN" altLang="en-US"/>
              <a:t>， </a:t>
            </a:r>
            <a:r>
              <a:rPr lang="en-US" altLang="zh-CN"/>
              <a:t>S2</a:t>
            </a:r>
            <a:r>
              <a:rPr lang="zh-CN" altLang="en-US"/>
              <a:t>到</a:t>
            </a:r>
            <a:r>
              <a:rPr lang="en-US" altLang="zh-CN"/>
              <a:t>S3</a:t>
            </a:r>
            <a:r>
              <a:rPr lang="zh-CN" altLang="en-US"/>
              <a:t>，</a:t>
            </a:r>
            <a:r>
              <a:rPr lang="en-US" altLang="zh-CN"/>
              <a:t>S3</a:t>
            </a:r>
            <a:r>
              <a:rPr lang="zh-CN" altLang="en-US"/>
              <a:t>会进行状态分支，分别根据不同的指令译码信号切换到不同的状态，注意图中紫色部分的填写。</a:t>
            </a:r>
            <a:endParaRPr lang="en-US" altLang="zh-CN"/>
          </a:p>
          <a:p>
            <a:endParaRPr lang="en-US" altLang="zh-CN"/>
          </a:p>
          <a:p>
            <a:r>
              <a:rPr lang="en-US" altLang="zh-CN"/>
              <a:t>Lw</a:t>
            </a:r>
            <a:r>
              <a:rPr lang="zh-CN" altLang="en-US"/>
              <a:t>指令对应</a:t>
            </a:r>
            <a:r>
              <a:rPr lang="en-US" altLang="zh-CN"/>
              <a:t>S4~S8</a:t>
            </a:r>
            <a:r>
              <a:rPr lang="zh-CN" altLang="en-US"/>
              <a:t>状态，其中</a:t>
            </a:r>
            <a:r>
              <a:rPr lang="en-US" altLang="zh-CN"/>
              <a:t>S4</a:t>
            </a:r>
            <a:r>
              <a:rPr lang="zh-CN" altLang="en-US"/>
              <a:t>无条件到</a:t>
            </a:r>
            <a:r>
              <a:rPr lang="en-US" altLang="zh-CN"/>
              <a:t>S5</a:t>
            </a:r>
            <a:r>
              <a:rPr lang="zh-CN" altLang="en-US"/>
              <a:t>，</a:t>
            </a:r>
            <a:r>
              <a:rPr lang="en-US" altLang="zh-CN"/>
              <a:t>S5</a:t>
            </a:r>
            <a:r>
              <a:rPr lang="zh-CN" altLang="en-US"/>
              <a:t>到</a:t>
            </a:r>
            <a:r>
              <a:rPr lang="en-US" altLang="zh-CN"/>
              <a:t>S6</a:t>
            </a:r>
            <a:r>
              <a:rPr lang="zh-CN" altLang="en-US"/>
              <a:t>，</a:t>
            </a:r>
            <a:r>
              <a:rPr lang="en-US" altLang="zh-CN"/>
              <a:t>S6</a:t>
            </a:r>
            <a:r>
              <a:rPr lang="zh-CN" altLang="en-US"/>
              <a:t>到</a:t>
            </a:r>
            <a:r>
              <a:rPr lang="en-US" altLang="zh-CN"/>
              <a:t>S7</a:t>
            </a:r>
            <a:r>
              <a:rPr lang="zh-CN" altLang="en-US"/>
              <a:t>，</a:t>
            </a:r>
            <a:r>
              <a:rPr lang="en-US" altLang="zh-CN"/>
              <a:t>S7</a:t>
            </a:r>
            <a:r>
              <a:rPr lang="zh-CN" altLang="en-US"/>
              <a:t>到</a:t>
            </a:r>
            <a:r>
              <a:rPr lang="en-US" altLang="zh-CN"/>
              <a:t>S8</a:t>
            </a:r>
            <a:r>
              <a:rPr lang="zh-CN" altLang="en-US"/>
              <a:t>，</a:t>
            </a:r>
            <a:r>
              <a:rPr lang="en-US" altLang="zh-CN"/>
              <a:t>S8</a:t>
            </a:r>
            <a:r>
              <a:rPr lang="zh-CN" altLang="en-US"/>
              <a:t>则直接进入</a:t>
            </a:r>
            <a:r>
              <a:rPr lang="en-US" altLang="zh-CN"/>
              <a:t>S0</a:t>
            </a:r>
            <a:r>
              <a:rPr lang="zh-CN" altLang="en-US"/>
              <a:t>，也就是返回取指令</a:t>
            </a:r>
            <a:endParaRPr lang="en-US" altLang="zh-CN"/>
          </a:p>
          <a:p>
            <a:endParaRPr lang="en-US" altLang="zh-CN"/>
          </a:p>
          <a:p>
            <a:r>
              <a:rPr lang="zh-CN" altLang="en-US"/>
              <a:t>依次类推，完成整个状态转换表就可以得到次态和现态的逻辑关系。</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有了状态机就可以构建现代时序系统硬布线控制器，核心是状态寄存器加状态机组合逻辑，微操作控制信号仅仅与现态有关系。</a:t>
            </a:r>
            <a:r>
              <a:rPr lang="en-US" altLang="zh-CN"/>
              <a:t>Cn</a:t>
            </a:r>
            <a:r>
              <a:rPr lang="zh-CN" altLang="en-US"/>
              <a:t>是现态的函数。</a:t>
            </a:r>
            <a:endParaRPr lang="en-US" altLang="zh-CN"/>
          </a:p>
          <a:p>
            <a:endParaRPr lang="en-US" altLang="zh-CN"/>
          </a:p>
          <a:p>
            <a:r>
              <a:rPr lang="zh-CN" altLang="en-US"/>
              <a:t>相对传统三级时序，这里的状态机更加复杂。</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endParaRPr lang="zh-CN" altLang="en-US" sz="1200" b="0" i="0" kern="1200" dirty="0">
              <a:solidFill>
                <a:schemeClr val="tx1"/>
              </a:solidFill>
              <a:effectLst/>
              <a:latin typeface="+mn-lt"/>
              <a:ea typeface="+mn-ea"/>
              <a:cs typeface="+mn-cs"/>
            </a:endParaRP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endParaRPr lang="zh-CN" altLang="en-US"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endParaRPr lang="zh-CN" altLang="en-US" sz="1200" b="0" i="0" kern="1200" dirty="0">
              <a:solidFill>
                <a:schemeClr val="tx1"/>
              </a:solidFill>
              <a:effectLst/>
              <a:latin typeface="+mn-lt"/>
              <a:ea typeface="+mn-ea"/>
              <a:cs typeface="+mn-cs"/>
            </a:endParaRP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endParaRPr lang="zh-CN" altLang="en-US" dirty="0"/>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3191D6D5-D4E3-4D88-8B90-9C8D4E40C77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endParaRPr lang="en-US" altLang="zh-CN" dirty="0"/>
          </a:p>
          <a:p>
            <a:r>
              <a:rPr lang="zh-CN" altLang="en-US" dirty="0"/>
              <a:t>最大频率  </a:t>
            </a:r>
            <a:r>
              <a:rPr lang="en-US" altLang="zh-CN" dirty="0"/>
              <a:t>20Mhz</a:t>
            </a:r>
            <a:endParaRPr lang="en-US" altLang="zh-CN" dirty="0"/>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en-US" altLang="zh-CN" dirty="0"/>
          </a:p>
          <a:p>
            <a:endParaRPr lang="zh-CN" altLang="en-US" dirty="0"/>
          </a:p>
          <a:p>
            <a:r>
              <a:rPr lang="zh-CN" altLang="en-US" dirty="0"/>
              <a:t>串行进位加法器</a:t>
            </a:r>
            <a:r>
              <a:rPr lang="en-US" altLang="zh-CN" dirty="0"/>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xfrm>
            <a:off x="1220788" y="600075"/>
            <a:ext cx="4630737" cy="3475038"/>
          </a:xfrm>
        </p:spPr>
      </p:sp>
      <p:sp>
        <p:nvSpPr>
          <p:cNvPr id="987139" name="Rectangle 3"/>
          <p:cNvSpPr>
            <a:spLocks noGrp="1" noChangeArrowheads="1"/>
          </p:cNvSpPr>
          <p:nvPr>
            <p:ph type="body" idx="1"/>
          </p:nvPr>
        </p:nvSpPr>
        <p:spPr>
          <a:xfrm>
            <a:off x="530629" y="4418591"/>
            <a:ext cx="6078540" cy="4190711"/>
          </a:xfrm>
        </p:spPr>
        <p:txBody>
          <a:bodyPr lIns="93481" tIns="46740" rIns="93481" bIns="46740"/>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ALU control has 4-bits, which can specify up to 16 different functions. We only discuss 5 functions here.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Rot="1" noChangeAspect="1" noChangeArrowheads="1" noTextEdit="1"/>
          </p:cNvSpPr>
          <p:nvPr>
            <p:ph type="sldImg"/>
          </p:nvPr>
        </p:nvSpPr>
        <p:spPr>
          <a:xfrm>
            <a:off x="1220788" y="600075"/>
            <a:ext cx="4630737" cy="3475038"/>
          </a:xfrm>
        </p:spPr>
      </p:sp>
      <p:sp>
        <p:nvSpPr>
          <p:cNvPr id="993283" name="Rectangle 3"/>
          <p:cNvSpPr>
            <a:spLocks noGrp="1" noChangeArrowheads="1"/>
          </p:cNvSpPr>
          <p:nvPr>
            <p:ph type="body" idx="1"/>
          </p:nvPr>
        </p:nvSpPr>
        <p:spPr>
          <a:xfrm>
            <a:off x="530629" y="4418591"/>
            <a:ext cx="6078540" cy="4190711"/>
          </a:xfrm>
        </p:spPr>
        <p:txBody>
          <a:bodyPr lIns="93481" tIns="46740" rIns="93481" bIns="46740"/>
          <a:lstStyle/>
          <a:p>
            <a:r>
              <a:rPr lang="en-US"/>
              <a:t>For lecture</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Rot="1" noChangeAspect="1" noChangeArrowheads="1" noTextEdit="1"/>
          </p:cNvSpPr>
          <p:nvPr>
            <p:ph type="sldImg"/>
          </p:nvPr>
        </p:nvSpPr>
        <p:spPr>
          <a:xfrm>
            <a:off x="1220788" y="600075"/>
            <a:ext cx="4630737" cy="3475038"/>
          </a:xfrm>
        </p:spPr>
      </p:sp>
      <p:sp>
        <p:nvSpPr>
          <p:cNvPr id="99942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class handout – have a student come forward and mark the connections in the </a:t>
            </a:r>
            <a:r>
              <a:rPr lang="en-US" dirty="0" err="1"/>
              <a:t>datapath</a:t>
            </a:r>
            <a:r>
              <a:rPr lang="en-US" dirty="0"/>
              <a:t> that are active.  And show the state of the control lines.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Rot="1" noChangeAspect="1" noChangeArrowheads="1" noTextEdit="1"/>
          </p:cNvSpPr>
          <p:nvPr>
            <p:ph type="sldImg"/>
          </p:nvPr>
        </p:nvSpPr>
        <p:spPr>
          <a:xfrm>
            <a:off x="1220788" y="600075"/>
            <a:ext cx="4630737" cy="3475038"/>
          </a:xfrm>
        </p:spPr>
      </p:sp>
      <p:sp>
        <p:nvSpPr>
          <p:cNvPr id="1001475" name="Rectangle 3"/>
          <p:cNvSpPr>
            <a:spLocks noGrp="1" noChangeArrowheads="1"/>
          </p:cNvSpPr>
          <p:nvPr>
            <p:ph type="body" idx="1"/>
          </p:nvPr>
        </p:nvSpPr>
        <p:spPr>
          <a:xfrm>
            <a:off x="530629" y="4418591"/>
            <a:ext cx="6078540" cy="4190711"/>
          </a:xfrm>
        </p:spPr>
        <p:txBody>
          <a:bodyPr lIns="93481" tIns="46740" rIns="93481" bIns="46740"/>
          <a:lstStyle/>
          <a:p>
            <a:r>
              <a:rPr lang="en-US"/>
              <a:t>For lecture</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Rot="1" noChangeAspect="1" noChangeArrowheads="1" noTextEdit="1"/>
          </p:cNvSpPr>
          <p:nvPr>
            <p:ph type="sldImg"/>
          </p:nvPr>
        </p:nvSpPr>
        <p:spPr>
          <a:xfrm>
            <a:off x="1220788" y="600075"/>
            <a:ext cx="4630737" cy="3475038"/>
          </a:xfrm>
        </p:spPr>
      </p:sp>
      <p:sp>
        <p:nvSpPr>
          <p:cNvPr id="99942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class handout – have a student come forward and mark the connections in the </a:t>
            </a:r>
            <a:r>
              <a:rPr lang="en-US" dirty="0" err="1"/>
              <a:t>datapath</a:t>
            </a:r>
            <a:r>
              <a:rPr lang="en-US" dirty="0"/>
              <a:t> that are active.  And show the state of the control lines.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Rot="1" noChangeAspect="1" noChangeArrowheads="1" noTextEdit="1"/>
          </p:cNvSpPr>
          <p:nvPr>
            <p:ph type="sldImg"/>
          </p:nvPr>
        </p:nvSpPr>
        <p:spPr>
          <a:xfrm>
            <a:off x="1220788" y="600075"/>
            <a:ext cx="4630737" cy="3475038"/>
          </a:xfrm>
        </p:spPr>
      </p:sp>
      <p:sp>
        <p:nvSpPr>
          <p:cNvPr id="1001475" name="Rectangle 3"/>
          <p:cNvSpPr>
            <a:spLocks noGrp="1" noChangeArrowheads="1"/>
          </p:cNvSpPr>
          <p:nvPr>
            <p:ph type="body" idx="1"/>
          </p:nvPr>
        </p:nvSpPr>
        <p:spPr>
          <a:xfrm>
            <a:off x="530629" y="4418591"/>
            <a:ext cx="6078540" cy="4190711"/>
          </a:xfrm>
        </p:spPr>
        <p:txBody>
          <a:bodyPr lIns="93481" tIns="46740" rIns="93481" bIns="46740"/>
          <a:lstStyle/>
          <a:p>
            <a:r>
              <a:rPr lang="en-US" dirty="0"/>
              <a:t>For lecture</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Rot="1" noChangeAspect="1" noChangeArrowheads="1" noTextEdit="1"/>
          </p:cNvSpPr>
          <p:nvPr>
            <p:ph type="sldImg"/>
          </p:nvPr>
        </p:nvSpPr>
        <p:spPr>
          <a:xfrm>
            <a:off x="1220788" y="600075"/>
            <a:ext cx="4630737" cy="3475038"/>
          </a:xfrm>
        </p:spPr>
      </p:sp>
      <p:sp>
        <p:nvSpPr>
          <p:cNvPr id="1003523" name="Rectangle 3"/>
          <p:cNvSpPr>
            <a:spLocks noGrp="1" noChangeArrowheads="1"/>
          </p:cNvSpPr>
          <p:nvPr>
            <p:ph type="body" idx="1"/>
          </p:nvPr>
        </p:nvSpPr>
        <p:spPr>
          <a:xfrm>
            <a:off x="530629" y="4418591"/>
            <a:ext cx="6078540" cy="4190711"/>
          </a:xfrm>
        </p:spPr>
        <p:txBody>
          <a:bodyPr lIns="93481" tIns="46740" rIns="93481" bIns="46740"/>
          <a:lstStyle/>
          <a:p>
            <a:r>
              <a:rPr lang="en-US"/>
              <a:t>For class handout – have a student come forward and mark the connections in the datapath that are active.  And show the state of the control lines.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Rot="1" noChangeAspect="1" noChangeArrowheads="1" noTextEdit="1"/>
          </p:cNvSpPr>
          <p:nvPr>
            <p:ph type="sldImg"/>
          </p:nvPr>
        </p:nvSpPr>
        <p:spPr>
          <a:xfrm>
            <a:off x="1220788" y="600075"/>
            <a:ext cx="4630737" cy="3475038"/>
          </a:xfrm>
        </p:spPr>
      </p:sp>
      <p:sp>
        <p:nvSpPr>
          <p:cNvPr id="1005571" name="Rectangle 3"/>
          <p:cNvSpPr>
            <a:spLocks noGrp="1" noChangeArrowheads="1"/>
          </p:cNvSpPr>
          <p:nvPr>
            <p:ph type="body" idx="1"/>
          </p:nvPr>
        </p:nvSpPr>
        <p:spPr>
          <a:xfrm>
            <a:off x="530629" y="4418591"/>
            <a:ext cx="6078540" cy="4190711"/>
          </a:xfrm>
        </p:spPr>
        <p:txBody>
          <a:bodyPr lIns="93481" tIns="46740" rIns="93481" bIns="46740"/>
          <a:lstStyle/>
          <a:p>
            <a:r>
              <a:rPr lang="zh-CN" altLang="en-US"/>
              <a:t>我要把各控制信号的图</a:t>
            </a:r>
            <a:r>
              <a:rPr lang="zh-CN" altLang="en-US"/>
              <a:t>表给补上，这点参考袁老师的</a:t>
            </a:r>
            <a:r>
              <a:rPr lang="en-US" altLang="zh-CN"/>
              <a:t>~</a:t>
            </a:r>
            <a:endParaRPr lang="en-US" altLang="zh-CN"/>
          </a:p>
          <a:p>
            <a:r>
              <a:rPr lang="zh-CN" altLang="en-US"/>
              <a:t>另外也要把相应的</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Grp="1" noRot="1" noChangeAspect="1" noChangeArrowheads="1" noTextEdit="1"/>
          </p:cNvSpPr>
          <p:nvPr>
            <p:ph type="sldImg"/>
          </p:nvPr>
        </p:nvSpPr>
        <p:spPr>
          <a:xfrm>
            <a:off x="1220788" y="600075"/>
            <a:ext cx="4630737" cy="3475038"/>
          </a:xfrm>
        </p:spPr>
      </p:sp>
      <p:sp>
        <p:nvSpPr>
          <p:cNvPr id="101478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lecture</a:t>
            </a:r>
            <a:endParaRPr lang="en-US" dirty="0"/>
          </a:p>
          <a:p>
            <a:endParaRPr lang="en-US" dirty="0"/>
          </a:p>
          <a:p>
            <a:r>
              <a:rPr lang="en-US" dirty="0"/>
              <a:t>Good exam questions</a:t>
            </a:r>
            <a:endParaRPr lang="en-US" dirty="0"/>
          </a:p>
          <a:p>
            <a:endParaRPr lang="en-US" dirty="0"/>
          </a:p>
          <a:p>
            <a:r>
              <a:rPr lang="en-US" dirty="0"/>
              <a:t>Add </a:t>
            </a:r>
            <a:r>
              <a:rPr lang="en-US" dirty="0" err="1"/>
              <a:t>jalr</a:t>
            </a:r>
            <a:r>
              <a:rPr lang="en-US" dirty="0"/>
              <a:t> </a:t>
            </a:r>
            <a:r>
              <a:rPr lang="en-US" dirty="0" err="1"/>
              <a:t>rs,rd</a:t>
            </a:r>
            <a:r>
              <a:rPr lang="en-US" dirty="0"/>
              <a:t>   0  </a:t>
            </a:r>
            <a:r>
              <a:rPr lang="en-US" dirty="0" err="1"/>
              <a:t>rs</a:t>
            </a:r>
            <a:r>
              <a:rPr lang="en-US" dirty="0"/>
              <a:t>  0 rd  0  9</a:t>
            </a:r>
            <a:endParaRPr lang="en-US" dirty="0"/>
          </a:p>
          <a:p>
            <a:r>
              <a:rPr lang="en-US" dirty="0"/>
              <a:t>	jump to </a:t>
            </a:r>
            <a:r>
              <a:rPr lang="en-US" dirty="0" err="1"/>
              <a:t>instr</a:t>
            </a:r>
            <a:r>
              <a:rPr lang="en-US" dirty="0"/>
              <a:t> whose </a:t>
            </a:r>
            <a:r>
              <a:rPr lang="en-US" dirty="0" err="1"/>
              <a:t>addr</a:t>
            </a:r>
            <a:r>
              <a:rPr lang="en-US" dirty="0"/>
              <a:t> is in </a:t>
            </a:r>
            <a:r>
              <a:rPr lang="en-US" dirty="0" err="1"/>
              <a:t>rs</a:t>
            </a:r>
            <a:r>
              <a:rPr lang="en-US" dirty="0"/>
              <a:t> and save </a:t>
            </a:r>
            <a:r>
              <a:rPr lang="en-US" dirty="0" err="1"/>
              <a:t>addr</a:t>
            </a:r>
            <a:r>
              <a:rPr lang="en-US" dirty="0"/>
              <a:t> of next inst (PC+4) in rd</a:t>
            </a:r>
            <a:endParaRPr lang="en-US" dirty="0"/>
          </a:p>
          <a:p>
            <a:endParaRPr lang="en-US" dirty="0"/>
          </a:p>
          <a:p>
            <a:r>
              <a:rPr lang="en-US" dirty="0"/>
              <a:t>Add the PowerPC addressing modes of update addressing and indexed addressing (will have to expand the </a:t>
            </a:r>
            <a:r>
              <a:rPr lang="en-US" dirty="0" err="1"/>
              <a:t>RegFile</a:t>
            </a:r>
            <a:r>
              <a:rPr lang="en-US" dirty="0"/>
              <a:t> to be three read port and two write port)</a:t>
            </a:r>
            <a:endParaRPr lang="en-US" dirty="0"/>
          </a:p>
          <a:p>
            <a:endParaRPr lang="en-US" dirty="0"/>
          </a:p>
          <a:p>
            <a:r>
              <a:rPr lang="en-US" dirty="0"/>
              <a:t>Add </a:t>
            </a:r>
            <a:r>
              <a:rPr lang="en-US" dirty="0" err="1"/>
              <a:t>andi</a:t>
            </a:r>
            <a:r>
              <a:rPr lang="en-US" dirty="0"/>
              <a:t>, </a:t>
            </a:r>
            <a:r>
              <a:rPr lang="en-US" dirty="0" err="1"/>
              <a:t>ori</a:t>
            </a:r>
            <a:r>
              <a:rPr lang="en-US" dirty="0"/>
              <a:t>, </a:t>
            </a:r>
            <a:r>
              <a:rPr lang="en-US" dirty="0" err="1"/>
              <a:t>addi</a:t>
            </a:r>
            <a:r>
              <a:rPr lang="en-US" dirty="0"/>
              <a:t> - have to have both a </a:t>
            </a:r>
            <a:r>
              <a:rPr lang="en-US" dirty="0" err="1"/>
              <a:t>signextend</a:t>
            </a:r>
            <a:r>
              <a:rPr lang="en-US" dirty="0"/>
              <a:t> and a </a:t>
            </a:r>
            <a:r>
              <a:rPr lang="en-US" dirty="0" err="1"/>
              <a:t>zeroextend</a:t>
            </a:r>
            <a:r>
              <a:rPr lang="en-US" dirty="0"/>
              <a:t> and choose between the two, will have to augment the </a:t>
            </a:r>
            <a:r>
              <a:rPr lang="en-US" dirty="0" err="1"/>
              <a:t>ALUop</a:t>
            </a:r>
            <a:r>
              <a:rPr lang="en-US" dirty="0"/>
              <a:t> encoding (since can’t get the op information out of the </a:t>
            </a:r>
            <a:r>
              <a:rPr lang="en-US" dirty="0" err="1"/>
              <a:t>funct</a:t>
            </a:r>
            <a:r>
              <a:rPr lang="en-US" dirty="0"/>
              <a:t> bits as with R-type)</a:t>
            </a:r>
            <a:endParaRPr lang="en-US" dirty="0"/>
          </a:p>
          <a:p>
            <a:endParaRPr lang="en-US" dirty="0"/>
          </a:p>
          <a:p>
            <a:r>
              <a:rPr lang="en-US" dirty="0"/>
              <a:t>Add </a:t>
            </a:r>
            <a:r>
              <a:rPr lang="en-US" dirty="0" err="1"/>
              <a:t>mult</a:t>
            </a:r>
            <a:r>
              <a:rPr lang="en-US" dirty="0"/>
              <a:t> </a:t>
            </a:r>
            <a:r>
              <a:rPr lang="en-US" dirty="0" err="1"/>
              <a:t>rs</a:t>
            </a:r>
            <a:r>
              <a:rPr lang="en-US" dirty="0"/>
              <a:t>, </a:t>
            </a:r>
            <a:r>
              <a:rPr lang="en-US" dirty="0" err="1"/>
              <a:t>rt</a:t>
            </a:r>
            <a:r>
              <a:rPr lang="en-US" dirty="0"/>
              <a:t> with the result being left in </a:t>
            </a:r>
            <a:r>
              <a:rPr lang="en-US" dirty="0" err="1"/>
              <a:t>hi|lo</a:t>
            </a:r>
            <a:r>
              <a:rPr lang="en-US" dirty="0"/>
              <a:t> - so also include the </a:t>
            </a:r>
            <a:r>
              <a:rPr lang="en-US" dirty="0" err="1"/>
              <a:t>mfhi</a:t>
            </a:r>
            <a:r>
              <a:rPr lang="en-US" dirty="0"/>
              <a:t> and </a:t>
            </a:r>
            <a:r>
              <a:rPr lang="en-US" dirty="0" err="1"/>
              <a:t>mflo</a:t>
            </a:r>
            <a:r>
              <a:rPr lang="en-US" dirty="0"/>
              <a:t> instructions (will have to add a multiplier, the hi and lo registers and then a couple of </a:t>
            </a:r>
            <a:r>
              <a:rPr lang="en-US" dirty="0" err="1"/>
              <a:t>muxes</a:t>
            </a:r>
            <a:r>
              <a:rPr lang="en-US" dirty="0"/>
              <a:t> and their control).</a:t>
            </a:r>
            <a:endParaRPr lang="en-US" dirty="0"/>
          </a:p>
          <a:p>
            <a:endParaRPr lang="en-US" dirty="0"/>
          </a:p>
          <a:p>
            <a:r>
              <a:rPr lang="en-US" dirty="0"/>
              <a:t>Add barrel shifter</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a:t>
            </a:r>
            <a:r>
              <a:rPr lang="zh-CN" altLang="en-US" sz="1200" kern="1200">
                <a:solidFill>
                  <a:schemeClr val="tx1"/>
                </a:solidFill>
                <a:effectLst/>
                <a:latin typeface="+mn-lt"/>
                <a:ea typeface="+mn-ea"/>
                <a:cs typeface="+mn-cs"/>
              </a:rPr>
              <a:t>分别是访存指令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endParaRPr lang="en-US" altLang="zh-CN" dirty="0"/>
          </a:p>
          <a:p>
            <a:endParaRPr lang="en-US" altLang="zh-CN" dirty="0"/>
          </a:p>
          <a:p>
            <a:r>
              <a:rPr lang="zh-CN" altLang="en-US" dirty="0"/>
              <a:t>机器周期在</a:t>
            </a:r>
            <a:r>
              <a:rPr lang="en-US" altLang="zh-CN" dirty="0"/>
              <a:t>mips</a:t>
            </a:r>
            <a:r>
              <a:rPr lang="zh-CN" altLang="en-US" dirty="0"/>
              <a:t>计算机里其实就不存在了</a:t>
            </a:r>
            <a:r>
              <a:rPr lang="en-US" altLang="zh-CN" dirty="0"/>
              <a:t>~</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endParaRPr lang="zh-CN"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image" Target="../media/image2.jpeg"/></Relationships>
</file>

<file path=ppt/slides/_rels/slide127.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4.xml"/><Relationship Id="rId4" Type="http://schemas.openxmlformats.org/officeDocument/2006/relationships/image" Target="../media/image44.png"/><Relationship Id="rId3" Type="http://schemas.openxmlformats.org/officeDocument/2006/relationships/tags" Target="../tags/tag23.xml"/><Relationship Id="rId2" Type="http://schemas.openxmlformats.org/officeDocument/2006/relationships/image" Target="../media/image43.png"/><Relationship Id="rId1" Type="http://schemas.openxmlformats.org/officeDocument/2006/relationships/tags" Target="../tags/tag22.xml"/></Relationships>
</file>

<file path=ppt/slides/_rels/slide12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6.png"/><Relationship Id="rId3" Type="http://schemas.openxmlformats.org/officeDocument/2006/relationships/tags" Target="../tags/tag26.xml"/><Relationship Id="rId2" Type="http://schemas.openxmlformats.org/officeDocument/2006/relationships/image" Target="../media/image45.png"/><Relationship Id="rId1" Type="http://schemas.openxmlformats.org/officeDocument/2006/relationships/tags" Target="../tags/tag25.xml"/></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8.png"/><Relationship Id="rId3" Type="http://schemas.openxmlformats.org/officeDocument/2006/relationships/tags" Target="../tags/tag28.xml"/><Relationship Id="rId2" Type="http://schemas.openxmlformats.org/officeDocument/2006/relationships/image" Target="../media/image47.png"/><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52.png"/><Relationship Id="rId7" Type="http://schemas.openxmlformats.org/officeDocument/2006/relationships/tags" Target="../tags/tag32.xml"/><Relationship Id="rId6" Type="http://schemas.openxmlformats.org/officeDocument/2006/relationships/image" Target="../media/image51.png"/><Relationship Id="rId5" Type="http://schemas.openxmlformats.org/officeDocument/2006/relationships/tags" Target="../tags/tag31.xml"/><Relationship Id="rId4" Type="http://schemas.openxmlformats.org/officeDocument/2006/relationships/image" Target="../media/image50.png"/><Relationship Id="rId3" Type="http://schemas.openxmlformats.org/officeDocument/2006/relationships/tags" Target="../tags/tag30.xml"/><Relationship Id="rId2" Type="http://schemas.openxmlformats.org/officeDocument/2006/relationships/image" Target="../media/image49.png"/><Relationship Id="rId12" Type="http://schemas.openxmlformats.org/officeDocument/2006/relationships/slideLayout" Target="../slideLayouts/slideLayout13.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9.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image" Target="../media/image21.png"/><Relationship Id="rId1" Type="http://schemas.openxmlformats.org/officeDocument/2006/relationships/image" Target="../media/image20.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21.png"/><Relationship Id="rId1" Type="http://schemas.openxmlformats.org/officeDocument/2006/relationships/image" Target="../media/image20.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2"/>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endParaRPr lang="zh-CN" altLang="en-US" dirty="0"/>
          </a:p>
        </p:txBody>
      </p:sp>
      <p:sp>
        <p:nvSpPr>
          <p:cNvPr id="4" name="TextBox 24"/>
          <p:cNvSpPr txBox="1"/>
          <p:nvPr/>
        </p:nvSpPr>
        <p:spPr>
          <a:xfrm>
            <a:off x="596349" y="917548"/>
            <a:ext cx="10812385"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 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寄存器运算指令、加法指令、除法指令、访存指令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源操作数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目的操作数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458485" y="5454069"/>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en-US" dirty="0" smtClean="0"/>
              <a:t>ALU Control</a:t>
            </a:r>
            <a:endParaRPr lang="en-US" dirty="0"/>
          </a:p>
        </p:txBody>
      </p:sp>
      <p:sp>
        <p:nvSpPr>
          <p:cNvPr id="3" name="Content Placeholder 2"/>
          <p:cNvSpPr>
            <a:spLocks noGrp="1"/>
          </p:cNvSpPr>
          <p:nvPr>
            <p:ph idx="1"/>
          </p:nvPr>
        </p:nvSpPr>
        <p:spPr>
          <a:xfrm>
            <a:off x="2057400" y="914400"/>
            <a:ext cx="8153400" cy="1537857"/>
          </a:xfrm>
        </p:spPr>
        <p:txBody>
          <a:bodyPr>
            <a:normAutofit lnSpcReduction="20000"/>
          </a:bodyPr>
          <a:lstStyle/>
          <a:p>
            <a:r>
              <a:rPr lang="en-US" dirty="0" smtClean="0"/>
              <a:t>ALU used for</a:t>
            </a:r>
            <a:endParaRPr lang="en-US" dirty="0" smtClean="0"/>
          </a:p>
          <a:p>
            <a:pPr lvl="1"/>
            <a:r>
              <a:rPr lang="en-US" dirty="0" smtClean="0"/>
              <a:t>Load/Store: Function = add</a:t>
            </a:r>
            <a:endParaRPr lang="en-US" dirty="0" smtClean="0"/>
          </a:p>
          <a:p>
            <a:pPr lvl="1"/>
            <a:r>
              <a:rPr lang="en-US" dirty="0" smtClean="0"/>
              <a:t>Branch: Function = subtract</a:t>
            </a:r>
            <a:endParaRPr lang="en-US" dirty="0" smtClean="0"/>
          </a:p>
          <a:p>
            <a:pPr lvl="1"/>
            <a:r>
              <a:rPr lang="en-US" dirty="0" smtClean="0"/>
              <a:t>R-type: Function depends on </a:t>
            </a:r>
            <a:r>
              <a:rPr lang="en-US" dirty="0" err="1" smtClean="0">
                <a:solidFill>
                  <a:srgbClr val="FF0000"/>
                </a:solidFill>
              </a:rPr>
              <a:t>funct</a:t>
            </a:r>
            <a:r>
              <a:rPr lang="en-US" dirty="0" smtClean="0"/>
              <a:t> field</a:t>
            </a:r>
            <a:endParaRPr lang="en-US" dirty="0"/>
          </a:p>
        </p:txBody>
      </p:sp>
      <p:graphicFrame>
        <p:nvGraphicFramePr>
          <p:cNvPr id="4" name="Group 5"/>
          <p:cNvGraphicFramePr>
            <a:graphicFrameLocks noGrp="1"/>
          </p:cNvGraphicFramePr>
          <p:nvPr/>
        </p:nvGraphicFramePr>
        <p:xfrm>
          <a:off x="2409118" y="2929735"/>
          <a:ext cx="6758940" cy="2766060"/>
        </p:xfrm>
        <a:graphic>
          <a:graphicData uri="http://schemas.openxmlformats.org/drawingml/2006/table">
            <a:tbl>
              <a:tblPr/>
              <a:tblGrid>
                <a:gridCol w="3379470"/>
                <a:gridCol w="3379470"/>
              </a:tblGrid>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ALU control</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Function</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AND</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0001</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OR</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add</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subtract</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0111</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set-on-less-than</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92075"/>
            <a:ext cx="10515600" cy="1325563"/>
          </a:xfrm>
        </p:spPr>
        <p:txBody>
          <a:bodyPr/>
          <a:lstStyle/>
          <a:p>
            <a:r>
              <a:rPr lang="en-US" dirty="0" smtClean="0"/>
              <a:t>ALU Control</a:t>
            </a:r>
            <a:endParaRPr lang="en-US" dirty="0"/>
          </a:p>
        </p:txBody>
      </p:sp>
      <p:sp>
        <p:nvSpPr>
          <p:cNvPr id="3" name="Content Placeholder 2"/>
          <p:cNvSpPr>
            <a:spLocks noGrp="1"/>
          </p:cNvSpPr>
          <p:nvPr>
            <p:ph idx="1"/>
          </p:nvPr>
        </p:nvSpPr>
        <p:spPr>
          <a:xfrm>
            <a:off x="2057400" y="914400"/>
            <a:ext cx="8153400" cy="768415"/>
          </a:xfrm>
        </p:spPr>
        <p:txBody>
          <a:bodyPr>
            <a:normAutofit fontScale="80000"/>
          </a:bodyPr>
          <a:lstStyle/>
          <a:p>
            <a:r>
              <a:rPr lang="en-US" dirty="0" smtClean="0"/>
              <a:t>Assume 2-bit </a:t>
            </a:r>
            <a:r>
              <a:rPr lang="en-US" dirty="0" err="1" smtClean="0"/>
              <a:t>ALUOp</a:t>
            </a:r>
            <a:r>
              <a:rPr lang="en-US" dirty="0" smtClean="0"/>
              <a:t> derived from </a:t>
            </a:r>
            <a:r>
              <a:rPr lang="en-US" dirty="0" err="1" smtClean="0"/>
              <a:t>opcode</a:t>
            </a:r>
            <a:endParaRPr lang="en-US" dirty="0" smtClean="0"/>
          </a:p>
          <a:p>
            <a:pPr lvl="1"/>
            <a:r>
              <a:rPr lang="en-US" dirty="0" smtClean="0"/>
              <a:t>Combinational logic derives ALU control</a:t>
            </a:r>
            <a:endParaRPr lang="en-US" dirty="0"/>
          </a:p>
        </p:txBody>
      </p:sp>
      <p:graphicFrame>
        <p:nvGraphicFramePr>
          <p:cNvPr id="4" name="Group 69"/>
          <p:cNvGraphicFramePr>
            <a:graphicFrameLocks noGrp="1"/>
          </p:cNvGraphicFramePr>
          <p:nvPr/>
        </p:nvGraphicFramePr>
        <p:xfrm>
          <a:off x="1833045" y="2046420"/>
          <a:ext cx="8487410" cy="3840500"/>
        </p:xfrm>
        <a:graphic>
          <a:graphicData uri="http://schemas.openxmlformats.org/drawingml/2006/table">
            <a:tbl>
              <a:tblPr/>
              <a:tblGrid>
                <a:gridCol w="1294130"/>
                <a:gridCol w="971550"/>
                <a:gridCol w="1857375"/>
                <a:gridCol w="1132840"/>
                <a:gridCol w="1857375"/>
                <a:gridCol w="1374140"/>
              </a:tblGrid>
              <a:tr h="4255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opcode</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ALUOp</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Operation</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funct</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ALU function</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ALU control</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r>
              <a:tr h="42918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lw</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load word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sw</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store word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beq</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branch equal</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rowSpan="5">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R-type</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70">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AND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100100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AND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9185">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OR</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100101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OR</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set-on-less-than</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101010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set-on-less-than</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0111</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a:xfrm>
            <a:off x="533400" y="304800"/>
            <a:ext cx="9753600" cy="422275"/>
          </a:xfrm>
        </p:spPr>
        <p:txBody>
          <a:bodyPr>
            <a:normAutofit fontScale="90000"/>
          </a:bodyPr>
          <a:lstStyle/>
          <a:p>
            <a:r>
              <a:rPr lang="en-US" dirty="0"/>
              <a:t>R-type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992260"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992261"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992262"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992263"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992264"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992265"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992266"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992267"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992268"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992269"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992270"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992271"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992272"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2273"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2274"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2275"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2276"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2277"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992278"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992279"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2280"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992281"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992282" name="Line 26"/>
          <p:cNvSpPr>
            <a:spLocks noChangeShapeType="1"/>
          </p:cNvSpPr>
          <p:nvPr/>
        </p:nvSpPr>
        <p:spPr bwMode="auto">
          <a:xfrm>
            <a:off x="4176713" y="4114800"/>
            <a:ext cx="852487" cy="0"/>
          </a:xfrm>
          <a:prstGeom prst="line">
            <a:avLst/>
          </a:prstGeom>
          <a:noFill/>
          <a:ln w="19050">
            <a:solidFill>
              <a:schemeClr val="accent2"/>
            </a:solidFill>
            <a:round/>
            <a:tailEnd type="triangle" w="med" len="med"/>
          </a:ln>
          <a:effectLst/>
        </p:spPr>
        <p:txBody>
          <a:bodyPr/>
          <a:lstStyle/>
          <a:p>
            <a:endParaRPr lang="en-US"/>
          </a:p>
        </p:txBody>
      </p:sp>
      <p:sp>
        <p:nvSpPr>
          <p:cNvPr id="992283" name="Line 27"/>
          <p:cNvSpPr>
            <a:spLocks noChangeShapeType="1"/>
          </p:cNvSpPr>
          <p:nvPr/>
        </p:nvSpPr>
        <p:spPr bwMode="auto">
          <a:xfrm>
            <a:off x="4176713" y="4648200"/>
            <a:ext cx="471487" cy="0"/>
          </a:xfrm>
          <a:prstGeom prst="line">
            <a:avLst/>
          </a:prstGeom>
          <a:noFill/>
          <a:ln w="19050">
            <a:solidFill>
              <a:schemeClr val="accent2"/>
            </a:solidFill>
            <a:round/>
            <a:tailEnd type="triangle" w="med" len="med"/>
          </a:ln>
          <a:effectLst/>
        </p:spPr>
        <p:txBody>
          <a:bodyPr/>
          <a:lstStyle/>
          <a:p>
            <a:endParaRPr lang="en-US"/>
          </a:p>
        </p:txBody>
      </p:sp>
      <p:sp>
        <p:nvSpPr>
          <p:cNvPr id="992284" name="Line 28"/>
          <p:cNvSpPr>
            <a:spLocks noChangeShapeType="1"/>
          </p:cNvSpPr>
          <p:nvPr/>
        </p:nvSpPr>
        <p:spPr bwMode="auto">
          <a:xfrm>
            <a:off x="9906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992285"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992286"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992287" name="Line 31"/>
          <p:cNvSpPr>
            <a:spLocks noChangeShapeType="1"/>
          </p:cNvSpPr>
          <p:nvPr/>
        </p:nvSpPr>
        <p:spPr bwMode="auto">
          <a:xfrm>
            <a:off x="6629400" y="4572000"/>
            <a:ext cx="279400" cy="0"/>
          </a:xfrm>
          <a:prstGeom prst="line">
            <a:avLst/>
          </a:prstGeom>
          <a:noFill/>
          <a:ln w="28575">
            <a:solidFill>
              <a:schemeClr val="accent2"/>
            </a:solidFill>
            <a:round/>
            <a:tailEnd type="triangle" w="med" len="med"/>
          </a:ln>
          <a:effectLst/>
        </p:spPr>
        <p:txBody>
          <a:bodyPr/>
          <a:lstStyle/>
          <a:p>
            <a:endParaRPr lang="en-US"/>
          </a:p>
        </p:txBody>
      </p:sp>
      <p:sp>
        <p:nvSpPr>
          <p:cNvPr id="992288" name="Line 32"/>
          <p:cNvSpPr>
            <a:spLocks noChangeShapeType="1"/>
          </p:cNvSpPr>
          <p:nvPr/>
        </p:nvSpPr>
        <p:spPr bwMode="auto">
          <a:xfrm>
            <a:off x="8001000" y="5715000"/>
            <a:ext cx="1930400" cy="0"/>
          </a:xfrm>
          <a:prstGeom prst="line">
            <a:avLst/>
          </a:prstGeom>
          <a:noFill/>
          <a:ln w="28575">
            <a:solidFill>
              <a:schemeClr val="accent2"/>
            </a:solidFill>
            <a:round/>
          </a:ln>
          <a:effectLst/>
        </p:spPr>
        <p:txBody>
          <a:bodyPr/>
          <a:lstStyle/>
          <a:p>
            <a:endParaRPr lang="en-US"/>
          </a:p>
        </p:txBody>
      </p:sp>
      <p:sp>
        <p:nvSpPr>
          <p:cNvPr id="992289"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992290"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2291" name="Text Box 35"/>
          <p:cNvSpPr txBox="1">
            <a:spLocks noChangeArrowheads="1"/>
          </p:cNvSpPr>
          <p:nvPr/>
        </p:nvSpPr>
        <p:spPr bwMode="auto">
          <a:xfrm>
            <a:off x="4953000" y="3581400"/>
            <a:ext cx="1036638" cy="460375"/>
          </a:xfrm>
          <a:prstGeom prst="rect">
            <a:avLst/>
          </a:prstGeom>
          <a:noFill/>
          <a:ln w="12700">
            <a:noFill/>
            <a:miter lim="800000"/>
          </a:ln>
          <a:effectLst/>
        </p:spPr>
        <p:txBody>
          <a:bodyPr>
            <a:spAutoFit/>
          </a:bodyPr>
          <a:lstStyle/>
          <a:p>
            <a:r>
              <a:rPr lang="en-US" sz="1200">
                <a:solidFill>
                  <a:schemeClr val="tx1"/>
                </a:solidFill>
              </a:rPr>
              <a:t>Read Addr 1</a:t>
            </a:r>
            <a:endParaRPr lang="en-US" sz="1200">
              <a:solidFill>
                <a:schemeClr val="tx1"/>
              </a:solidFill>
            </a:endParaRPr>
          </a:p>
        </p:txBody>
      </p:sp>
      <p:sp>
        <p:nvSpPr>
          <p:cNvPr id="992292"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2293"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2294"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2295"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2296"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2297"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992298"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2299"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2300"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2301"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2302"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2303"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2304"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2305"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2306" name="Line 50"/>
          <p:cNvSpPr>
            <a:spLocks noChangeShapeType="1"/>
          </p:cNvSpPr>
          <p:nvPr/>
        </p:nvSpPr>
        <p:spPr bwMode="auto">
          <a:xfrm>
            <a:off x="10515600" y="4495800"/>
            <a:ext cx="0" cy="1981200"/>
          </a:xfrm>
          <a:prstGeom prst="line">
            <a:avLst/>
          </a:prstGeom>
          <a:noFill/>
          <a:ln w="28575">
            <a:solidFill>
              <a:schemeClr val="accent2"/>
            </a:solidFill>
            <a:round/>
          </a:ln>
          <a:effectLst/>
        </p:spPr>
        <p:txBody>
          <a:bodyPr/>
          <a:lstStyle/>
          <a:p>
            <a:endParaRPr lang="en-US"/>
          </a:p>
        </p:txBody>
      </p:sp>
      <p:sp>
        <p:nvSpPr>
          <p:cNvPr id="992307"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2308"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2309"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2310"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2311"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2312"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2313"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2314"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2315"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2316"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2317"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2318"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2319" name="Line 63"/>
          <p:cNvSpPr>
            <a:spLocks noChangeShapeType="1"/>
          </p:cNvSpPr>
          <p:nvPr/>
        </p:nvSpPr>
        <p:spPr bwMode="auto">
          <a:xfrm>
            <a:off x="4800600" y="6477000"/>
            <a:ext cx="5715000" cy="0"/>
          </a:xfrm>
          <a:prstGeom prst="line">
            <a:avLst/>
          </a:prstGeom>
          <a:noFill/>
          <a:ln w="28575">
            <a:solidFill>
              <a:schemeClr val="accent2"/>
            </a:solidFill>
            <a:round/>
          </a:ln>
          <a:effectLst/>
        </p:spPr>
        <p:txBody>
          <a:bodyPr/>
          <a:lstStyle/>
          <a:p>
            <a:endParaRPr lang="en-US"/>
          </a:p>
        </p:txBody>
      </p:sp>
      <p:sp>
        <p:nvSpPr>
          <p:cNvPr id="992320"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2321"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2322"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2323"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2324" name="Line 68"/>
          <p:cNvSpPr>
            <a:spLocks noChangeShapeType="1"/>
          </p:cNvSpPr>
          <p:nvPr/>
        </p:nvSpPr>
        <p:spPr bwMode="auto">
          <a:xfrm>
            <a:off x="4162425" y="5562600"/>
            <a:ext cx="1019175" cy="0"/>
          </a:xfrm>
          <a:prstGeom prst="line">
            <a:avLst/>
          </a:prstGeom>
          <a:noFill/>
          <a:ln w="28575">
            <a:solidFill>
              <a:schemeClr val="accent2"/>
            </a:solidFill>
            <a:round/>
          </a:ln>
          <a:effectLst/>
        </p:spPr>
        <p:txBody>
          <a:bodyPr/>
          <a:lstStyle/>
          <a:p>
            <a:endParaRPr lang="en-US"/>
          </a:p>
        </p:txBody>
      </p:sp>
      <p:sp>
        <p:nvSpPr>
          <p:cNvPr id="992325"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2326"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2327"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2328"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2329"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2330" name="Line 74"/>
          <p:cNvSpPr>
            <a:spLocks noChangeShapeType="1"/>
          </p:cNvSpPr>
          <p:nvPr/>
        </p:nvSpPr>
        <p:spPr bwMode="auto">
          <a:xfrm>
            <a:off x="9906000" y="4724400"/>
            <a:ext cx="0" cy="990600"/>
          </a:xfrm>
          <a:prstGeom prst="line">
            <a:avLst/>
          </a:prstGeom>
          <a:noFill/>
          <a:ln w="28575">
            <a:solidFill>
              <a:schemeClr val="accent2"/>
            </a:solidFill>
            <a:round/>
          </a:ln>
          <a:effectLst/>
        </p:spPr>
        <p:txBody>
          <a:bodyPr/>
          <a:lstStyle/>
          <a:p>
            <a:endParaRPr lang="en-US"/>
          </a:p>
        </p:txBody>
      </p:sp>
      <p:sp>
        <p:nvSpPr>
          <p:cNvPr id="992331"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2332" name="Line 76"/>
          <p:cNvSpPr>
            <a:spLocks noChangeShapeType="1"/>
          </p:cNvSpPr>
          <p:nvPr/>
        </p:nvSpPr>
        <p:spPr bwMode="auto">
          <a:xfrm>
            <a:off x="4800600" y="4876800"/>
            <a:ext cx="254000" cy="0"/>
          </a:xfrm>
          <a:prstGeom prst="line">
            <a:avLst/>
          </a:prstGeom>
          <a:noFill/>
          <a:ln w="28575">
            <a:solidFill>
              <a:schemeClr val="accent2"/>
            </a:solidFill>
            <a:round/>
            <a:tailEnd type="triangle" w="med" len="med"/>
          </a:ln>
          <a:effectLst/>
        </p:spPr>
        <p:txBody>
          <a:bodyPr/>
          <a:lstStyle/>
          <a:p>
            <a:endParaRPr lang="en-US"/>
          </a:p>
        </p:txBody>
      </p:sp>
      <p:sp>
        <p:nvSpPr>
          <p:cNvPr id="992333"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34" name="Line 78"/>
          <p:cNvSpPr>
            <a:spLocks noChangeShapeType="1"/>
          </p:cNvSpPr>
          <p:nvPr/>
        </p:nvSpPr>
        <p:spPr bwMode="auto">
          <a:xfrm>
            <a:off x="10363200" y="4495800"/>
            <a:ext cx="152400" cy="0"/>
          </a:xfrm>
          <a:prstGeom prst="line">
            <a:avLst/>
          </a:prstGeom>
          <a:noFill/>
          <a:ln w="28575">
            <a:solidFill>
              <a:schemeClr val="accent2"/>
            </a:solidFill>
            <a:round/>
          </a:ln>
          <a:effectLst/>
        </p:spPr>
        <p:txBody>
          <a:bodyPr/>
          <a:lstStyle/>
          <a:p>
            <a:endParaRPr lang="en-US"/>
          </a:p>
        </p:txBody>
      </p:sp>
      <p:sp>
        <p:nvSpPr>
          <p:cNvPr id="992335"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36"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992337" name="Line 81"/>
          <p:cNvSpPr>
            <a:spLocks noChangeShapeType="1"/>
          </p:cNvSpPr>
          <p:nvPr/>
        </p:nvSpPr>
        <p:spPr bwMode="auto">
          <a:xfrm>
            <a:off x="4800600" y="4876800"/>
            <a:ext cx="0" cy="1600200"/>
          </a:xfrm>
          <a:prstGeom prst="line">
            <a:avLst/>
          </a:prstGeom>
          <a:noFill/>
          <a:ln w="28575">
            <a:solidFill>
              <a:schemeClr val="accent2"/>
            </a:solidFill>
            <a:round/>
          </a:ln>
          <a:effectLst/>
        </p:spPr>
        <p:txBody>
          <a:bodyPr/>
          <a:lstStyle/>
          <a:p>
            <a:endParaRPr lang="en-US"/>
          </a:p>
        </p:txBody>
      </p:sp>
      <p:sp>
        <p:nvSpPr>
          <p:cNvPr id="992338"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2339"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2340"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2341"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2342"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2343"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2344"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2346"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2347"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2348"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2349"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2350"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2351"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2352"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2353"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2354"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2355"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2356"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992357"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58"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992359"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992360"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992361"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2362"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2363"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2364"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65" name="Line 109"/>
          <p:cNvSpPr>
            <a:spLocks noChangeShapeType="1"/>
          </p:cNvSpPr>
          <p:nvPr/>
        </p:nvSpPr>
        <p:spPr bwMode="auto">
          <a:xfrm>
            <a:off x="4876800" y="4495800"/>
            <a:ext cx="152400" cy="0"/>
          </a:xfrm>
          <a:prstGeom prst="line">
            <a:avLst/>
          </a:prstGeom>
          <a:noFill/>
          <a:ln w="19050">
            <a:solidFill>
              <a:schemeClr val="accent2"/>
            </a:solidFill>
            <a:round/>
            <a:tailEnd type="triangle" w="med" len="med"/>
          </a:ln>
          <a:effectLst/>
        </p:spPr>
        <p:txBody>
          <a:bodyPr/>
          <a:lstStyle/>
          <a:p>
            <a:endParaRPr lang="en-US"/>
          </a:p>
        </p:txBody>
      </p:sp>
      <p:sp>
        <p:nvSpPr>
          <p:cNvPr id="992366"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2367"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2368"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2369"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2370"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2371"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2372" name="Line 116"/>
          <p:cNvSpPr>
            <a:spLocks noChangeShapeType="1"/>
          </p:cNvSpPr>
          <p:nvPr/>
        </p:nvSpPr>
        <p:spPr bwMode="auto">
          <a:xfrm>
            <a:off x="5181600" y="6172200"/>
            <a:ext cx="1905000" cy="0"/>
          </a:xfrm>
          <a:prstGeom prst="line">
            <a:avLst/>
          </a:prstGeom>
          <a:noFill/>
          <a:ln w="19050">
            <a:solidFill>
              <a:schemeClr val="accent2"/>
            </a:solidFill>
            <a:round/>
          </a:ln>
          <a:effectLst/>
        </p:spPr>
        <p:txBody>
          <a:bodyPr/>
          <a:lstStyle/>
          <a:p>
            <a:endParaRPr lang="en-US"/>
          </a:p>
        </p:txBody>
      </p:sp>
      <p:sp>
        <p:nvSpPr>
          <p:cNvPr id="992373" name="Line 117"/>
          <p:cNvSpPr>
            <a:spLocks noChangeShapeType="1"/>
          </p:cNvSpPr>
          <p:nvPr/>
        </p:nvSpPr>
        <p:spPr bwMode="auto">
          <a:xfrm>
            <a:off x="7072313" y="5486400"/>
            <a:ext cx="228600" cy="0"/>
          </a:xfrm>
          <a:prstGeom prst="line">
            <a:avLst/>
          </a:prstGeom>
          <a:noFill/>
          <a:ln w="19050">
            <a:solidFill>
              <a:schemeClr val="accent2"/>
            </a:solidFill>
            <a:round/>
            <a:tailEnd type="triangle" w="med" len="med"/>
          </a:ln>
          <a:effectLst/>
        </p:spPr>
        <p:txBody>
          <a:bodyPr/>
          <a:lstStyle/>
          <a:p>
            <a:endParaRPr lang="en-US"/>
          </a:p>
        </p:txBody>
      </p:sp>
      <p:sp>
        <p:nvSpPr>
          <p:cNvPr id="992374"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5"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6"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7"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78"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79"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80"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81"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82"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2383"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2384"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992385"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2386" name="Rectangle 130"/>
          <p:cNvSpPr>
            <a:spLocks noChangeArrowheads="1"/>
          </p:cNvSpPr>
          <p:nvPr/>
        </p:nvSpPr>
        <p:spPr bwMode="auto">
          <a:xfrm>
            <a:off x="4191000" y="3505200"/>
            <a:ext cx="776288" cy="2286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92387" name="Rectangle 131"/>
          <p:cNvSpPr>
            <a:spLocks noChangeArrowheads="1"/>
          </p:cNvSpPr>
          <p:nvPr/>
        </p:nvSpPr>
        <p:spPr bwMode="auto">
          <a:xfrm>
            <a:off x="4176713" y="3886200"/>
            <a:ext cx="852487" cy="2286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92388"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2389"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992390"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992391"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2392"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2393"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2394"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992395"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992396"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2397"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2398"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2399"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2400"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2401"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2402"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2403"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2404"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2405"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2406"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2407"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2408"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2409"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2410"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2411"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2412"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2413" name="Line 157"/>
          <p:cNvSpPr>
            <a:spLocks noChangeShapeType="1"/>
          </p:cNvSpPr>
          <p:nvPr/>
        </p:nvSpPr>
        <p:spPr bwMode="auto">
          <a:xfrm>
            <a:off x="5181600" y="5562600"/>
            <a:ext cx="0" cy="609600"/>
          </a:xfrm>
          <a:prstGeom prst="line">
            <a:avLst/>
          </a:prstGeom>
          <a:noFill/>
          <a:ln w="12700">
            <a:solidFill>
              <a:schemeClr val="accent2"/>
            </a:solidFill>
            <a:round/>
          </a:ln>
          <a:effectLst/>
        </p:spPr>
        <p:txBody>
          <a:bodyPr/>
          <a:lstStyle/>
          <a:p>
            <a:endParaRPr lang="en-US"/>
          </a:p>
        </p:txBody>
      </p:sp>
      <p:sp>
        <p:nvSpPr>
          <p:cNvPr id="992414" name="Line 158"/>
          <p:cNvSpPr>
            <a:spLocks noChangeShapeType="1"/>
          </p:cNvSpPr>
          <p:nvPr/>
        </p:nvSpPr>
        <p:spPr bwMode="auto">
          <a:xfrm>
            <a:off x="7086600" y="5486400"/>
            <a:ext cx="0" cy="685800"/>
          </a:xfrm>
          <a:prstGeom prst="line">
            <a:avLst/>
          </a:prstGeom>
          <a:noFill/>
          <a:ln w="12700">
            <a:solidFill>
              <a:schemeClr val="accent2"/>
            </a:solidFill>
            <a:round/>
          </a:ln>
          <a:effectLst/>
        </p:spPr>
        <p:txBody>
          <a:bodyPr/>
          <a:lstStyle/>
          <a:p>
            <a:endParaRPr lang="en-US"/>
          </a:p>
        </p:txBody>
      </p:sp>
      <p:sp>
        <p:nvSpPr>
          <p:cNvPr id="992415"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2416"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2417"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992418"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992419"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2420" name="Line 164"/>
          <p:cNvSpPr>
            <a:spLocks noChangeShapeType="1"/>
          </p:cNvSpPr>
          <p:nvPr/>
        </p:nvSpPr>
        <p:spPr bwMode="auto">
          <a:xfrm>
            <a:off x="8001000" y="4343400"/>
            <a:ext cx="0" cy="1371600"/>
          </a:xfrm>
          <a:prstGeom prst="line">
            <a:avLst/>
          </a:prstGeom>
          <a:noFill/>
          <a:ln w="28575">
            <a:solidFill>
              <a:schemeClr val="accent2"/>
            </a:solidFill>
            <a:round/>
          </a:ln>
          <a:effectLst/>
        </p:spPr>
        <p:txBody>
          <a:bodyPr/>
          <a:lstStyle/>
          <a:p>
            <a:endParaRPr lang="en-US"/>
          </a:p>
        </p:txBody>
      </p:sp>
      <p:sp>
        <p:nvSpPr>
          <p:cNvPr id="992421"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2422"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992423" name="Oval 167"/>
          <p:cNvSpPr>
            <a:spLocks noChangeArrowheads="1"/>
          </p:cNvSpPr>
          <p:nvPr/>
        </p:nvSpPr>
        <p:spPr bwMode="auto">
          <a:xfrm>
            <a:off x="10058400" y="4495800"/>
            <a:ext cx="304800" cy="381000"/>
          </a:xfrm>
          <a:prstGeom prst="ellipse">
            <a:avLst/>
          </a:prstGeom>
          <a:noFill/>
          <a:ln w="28575">
            <a:solidFill>
              <a:schemeClr val="accent1"/>
            </a:solidFill>
            <a:round/>
          </a:ln>
          <a:effectLst/>
        </p:spPr>
        <p:txBody>
          <a:bodyPr wrap="none" anchor="ctr"/>
          <a:lstStyle/>
          <a:p>
            <a:endParaRPr lang="en-US"/>
          </a:p>
        </p:txBody>
      </p:sp>
      <p:sp>
        <p:nvSpPr>
          <p:cNvPr id="992424" name="Oval 168"/>
          <p:cNvSpPr>
            <a:spLocks noChangeArrowheads="1"/>
          </p:cNvSpPr>
          <p:nvPr/>
        </p:nvSpPr>
        <p:spPr bwMode="auto">
          <a:xfrm>
            <a:off x="6858000" y="4343400"/>
            <a:ext cx="304800" cy="381000"/>
          </a:xfrm>
          <a:prstGeom prst="ellipse">
            <a:avLst/>
          </a:prstGeom>
          <a:noFill/>
          <a:ln w="28575">
            <a:solidFill>
              <a:schemeClr val="accent1"/>
            </a:solidFill>
            <a:round/>
          </a:ln>
          <a:effectLst/>
        </p:spPr>
        <p:txBody>
          <a:bodyPr wrap="none" anchor="ctr"/>
          <a:lstStyle/>
          <a:p>
            <a:endParaRPr lang="en-US"/>
          </a:p>
        </p:txBody>
      </p:sp>
      <p:sp>
        <p:nvSpPr>
          <p:cNvPr id="992425" name="Oval 169"/>
          <p:cNvSpPr>
            <a:spLocks noChangeArrowheads="1"/>
          </p:cNvSpPr>
          <p:nvPr/>
        </p:nvSpPr>
        <p:spPr bwMode="auto">
          <a:xfrm>
            <a:off x="4572000" y="4419600"/>
            <a:ext cx="304800" cy="381000"/>
          </a:xfrm>
          <a:prstGeom prst="ellipse">
            <a:avLst/>
          </a:prstGeom>
          <a:noFill/>
          <a:ln w="28575">
            <a:solidFill>
              <a:schemeClr val="accent1"/>
            </a:solidFill>
            <a:round/>
          </a:ln>
          <a:effectLst/>
        </p:spPr>
        <p:txBody>
          <a:bodyPr wrap="none" anchor="ctr"/>
          <a:lstStyle/>
          <a:p>
            <a:endParaRPr lang="en-US"/>
          </a:p>
        </p:txBody>
      </p:sp>
      <p:sp>
        <p:nvSpPr>
          <p:cNvPr id="992426" name="Oval 170"/>
          <p:cNvSpPr>
            <a:spLocks noChangeArrowheads="1"/>
          </p:cNvSpPr>
          <p:nvPr/>
        </p:nvSpPr>
        <p:spPr bwMode="auto">
          <a:xfrm>
            <a:off x="5562600" y="3352800"/>
            <a:ext cx="304800" cy="381000"/>
          </a:xfrm>
          <a:prstGeom prst="ellipse">
            <a:avLst/>
          </a:prstGeom>
          <a:noFill/>
          <a:ln w="28575">
            <a:solidFill>
              <a:schemeClr val="accent1"/>
            </a:solidFill>
            <a:round/>
          </a:ln>
          <a:effectLst/>
        </p:spPr>
        <p:txBody>
          <a:bodyPr wrap="none" anchor="ctr"/>
          <a:lstStyle/>
          <a:p>
            <a:endParaRPr lang="en-US"/>
          </a:p>
        </p:txBody>
      </p:sp>
      <p:sp>
        <p:nvSpPr>
          <p:cNvPr id="992427" name="Oval 171"/>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992428" name="Line 172"/>
          <p:cNvSpPr>
            <a:spLocks noChangeShapeType="1"/>
          </p:cNvSpPr>
          <p:nvPr/>
        </p:nvSpPr>
        <p:spPr bwMode="auto">
          <a:xfrm>
            <a:off x="5181600" y="5562600"/>
            <a:ext cx="533400" cy="0"/>
          </a:xfrm>
          <a:prstGeom prst="line">
            <a:avLst/>
          </a:prstGeom>
          <a:noFill/>
          <a:ln w="28575">
            <a:solidFill>
              <a:schemeClr val="tx1"/>
            </a:solidFill>
            <a:round/>
          </a:ln>
          <a:effectLst/>
        </p:spPr>
        <p:txBody>
          <a:bodyPr/>
          <a:lstStyle/>
          <a:p>
            <a:endParaRPr lang="en-US"/>
          </a:p>
        </p:txBody>
      </p:sp>
      <p:sp>
        <p:nvSpPr>
          <p:cNvPr id="992429" name="Oval 173"/>
          <p:cNvSpPr>
            <a:spLocks noChangeArrowheads="1"/>
          </p:cNvSpPr>
          <p:nvPr/>
        </p:nvSpPr>
        <p:spPr bwMode="auto">
          <a:xfrm>
            <a:off x="7467600" y="57912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04800"/>
            <a:ext cx="11073765" cy="426085"/>
          </a:xfrm>
        </p:spPr>
        <p:txBody>
          <a:bodyPr>
            <a:normAutofit fontScale="90000"/>
          </a:bodyPr>
          <a:lstStyle/>
          <a:p>
            <a:r>
              <a:rPr lang="en-US" dirty="0" smtClean="0"/>
              <a:t>R-type Instruction Data/Control Flow (alt.)</a:t>
            </a:r>
            <a:endParaRPr lang="en-US" dirty="0"/>
          </a:p>
        </p:txBody>
      </p:sp>
      <p:pic>
        <p:nvPicPr>
          <p:cNvPr id="4" name="Picture 6" descr="f04-19-P374493"/>
          <p:cNvPicPr>
            <a:picLocks noChangeAspect="1" noChangeArrowheads="1"/>
          </p:cNvPicPr>
          <p:nvPr/>
        </p:nvPicPr>
        <p:blipFill>
          <a:blip r:embed="rId1" cstate="print"/>
          <a:srcRect/>
          <a:stretch>
            <a:fillRect/>
          </a:stretch>
        </p:blipFill>
        <p:spPr bwMode="auto">
          <a:xfrm>
            <a:off x="2173649" y="779055"/>
            <a:ext cx="7512065" cy="583756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400685" y="304800"/>
            <a:ext cx="12051665" cy="422275"/>
          </a:xfrm>
        </p:spPr>
        <p:txBody>
          <a:bodyPr>
            <a:normAutofit fontScale="90000"/>
          </a:bodyPr>
          <a:lstStyle/>
          <a:p>
            <a:r>
              <a:rPr lang="en-US"/>
              <a:t>Load Word Instruction Data/Control Flow</a:t>
            </a:r>
            <a:endParaRPr lang="en-US"/>
          </a:p>
        </p:txBody>
      </p:sp>
      <p:grpSp>
        <p:nvGrpSpPr>
          <p:cNvPr id="2" name="Group 3"/>
          <p:cNvGrpSpPr/>
          <p:nvPr/>
        </p:nvGrpSpPr>
        <p:grpSpPr bwMode="auto">
          <a:xfrm>
            <a:off x="3276600" y="914400"/>
            <a:ext cx="381000" cy="990600"/>
            <a:chOff x="1392" y="2880"/>
            <a:chExt cx="288" cy="480"/>
          </a:xfrm>
        </p:grpSpPr>
        <p:sp>
          <p:nvSpPr>
            <p:cNvPr id="99840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05"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06"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07"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08"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09"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10"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11"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12"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98413"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14"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98415"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98416"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8417"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8418"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19"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20"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8421"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98422"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23"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8424"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25"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98426"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98427"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98428"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29"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98430"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98431"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98432"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98433"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98434"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35"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98436"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8437"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8438"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8439"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8440"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8441"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98442"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8443"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8444"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8445"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8446"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8447"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8448"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8449"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8450"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98451"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52"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53"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8454"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8455"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56"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8457"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58"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8459"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8460"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8461"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8462"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8463"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98464"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8465"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8466"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8467"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8468"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98469"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8470"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8471"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8472"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8473"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8474"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98475"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8476"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98477"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78"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98479"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80"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81"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98482"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8483"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8484"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8485"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8486"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8487"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88"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849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9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9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9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9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9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9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97"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98"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99"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8500"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98501"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2"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98503"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98504"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98505"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8506"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8507"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508"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9"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98510"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8511"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8512"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8513"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8514"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8515"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8516"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98517"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98518"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19"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0"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1"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2"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3"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4"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5"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6"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8527"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8528" name="Rectangle 128"/>
          <p:cNvSpPr>
            <a:spLocks noChangeArrowheads="1"/>
          </p:cNvSpPr>
          <p:nvPr/>
        </p:nvSpPr>
        <p:spPr bwMode="auto">
          <a:xfrm>
            <a:off x="6448425" y="5895975"/>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998529"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8530" name="Rectangle 130"/>
          <p:cNvSpPr>
            <a:spLocks noChangeArrowheads="1"/>
          </p:cNvSpPr>
          <p:nvPr/>
        </p:nvSpPr>
        <p:spPr bwMode="auto">
          <a:xfrm>
            <a:off x="4186238"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[25-21]</a:t>
            </a:r>
            <a:endParaRPr lang="en-US" sz="1200" dirty="0">
              <a:solidFill>
                <a:schemeClr val="tx1"/>
              </a:solidFill>
            </a:endParaRPr>
          </a:p>
        </p:txBody>
      </p:sp>
      <p:sp>
        <p:nvSpPr>
          <p:cNvPr id="998531" name="Rectangle 131"/>
          <p:cNvSpPr>
            <a:spLocks noChangeArrowheads="1"/>
          </p:cNvSpPr>
          <p:nvPr/>
        </p:nvSpPr>
        <p:spPr bwMode="auto">
          <a:xfrm>
            <a:off x="4186238"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[20-16]</a:t>
            </a:r>
            <a:endParaRPr lang="en-US" sz="1200" dirty="0">
              <a:solidFill>
                <a:schemeClr val="tx1"/>
              </a:solidFill>
            </a:endParaRPr>
          </a:p>
        </p:txBody>
      </p:sp>
      <p:sp>
        <p:nvSpPr>
          <p:cNvPr id="998532"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8533"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98534"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98535"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8536"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8537"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8538"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998539"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98540"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8541"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8542"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8543"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8544"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8545"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8546"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8547"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8548"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8549"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8550"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8551"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8552"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8553"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8554"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8555"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8556"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8557"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98558"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98559"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8560"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8561"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98562"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98563"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8564"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98565"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8566"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a:xfrm>
            <a:off x="133985" y="311150"/>
            <a:ext cx="11358880" cy="422275"/>
          </a:xfrm>
        </p:spPr>
        <p:txBody>
          <a:bodyPr>
            <a:normAutofit fontScale="90000"/>
          </a:bodyPr>
          <a:lstStyle/>
          <a:p>
            <a:r>
              <a:rPr lang="en-US" dirty="0"/>
              <a:t>Load 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0452"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0453"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0454"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0455"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0456"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0457"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0458"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0459"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60"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0461"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62"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0463"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0464"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0465"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0466"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467"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468"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0469"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0470"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71"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0472"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73"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0474" name="Line 26"/>
          <p:cNvSpPr>
            <a:spLocks noChangeShapeType="1"/>
          </p:cNvSpPr>
          <p:nvPr/>
        </p:nvSpPr>
        <p:spPr bwMode="auto">
          <a:xfrm>
            <a:off x="4495800" y="4114800"/>
            <a:ext cx="533400" cy="0"/>
          </a:xfrm>
          <a:prstGeom prst="line">
            <a:avLst/>
          </a:prstGeom>
          <a:noFill/>
          <a:ln w="19050">
            <a:solidFill>
              <a:schemeClr val="tx1"/>
            </a:solidFill>
            <a:round/>
            <a:tailEnd type="triangle" w="med" len="med"/>
          </a:ln>
          <a:effectLst/>
        </p:spPr>
        <p:txBody>
          <a:bodyPr/>
          <a:lstStyle/>
          <a:p>
            <a:endParaRPr lang="en-US"/>
          </a:p>
        </p:txBody>
      </p:sp>
      <p:sp>
        <p:nvSpPr>
          <p:cNvPr id="1000475"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0476"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477"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0478"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0479"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0480"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0481"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1000482"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483"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0484"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0485"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0486"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0487"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0488"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0489"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0490"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0491"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0492"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0493"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0494"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0495"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0496"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0497"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0498" name="Line 50"/>
          <p:cNvSpPr>
            <a:spLocks noChangeShapeType="1"/>
          </p:cNvSpPr>
          <p:nvPr/>
        </p:nvSpPr>
        <p:spPr bwMode="auto">
          <a:xfrm>
            <a:off x="10515600" y="4495800"/>
            <a:ext cx="0" cy="1981200"/>
          </a:xfrm>
          <a:prstGeom prst="line">
            <a:avLst/>
          </a:prstGeom>
          <a:noFill/>
          <a:ln w="28575">
            <a:solidFill>
              <a:schemeClr val="accent2"/>
            </a:solidFill>
            <a:round/>
          </a:ln>
          <a:effectLst/>
        </p:spPr>
        <p:txBody>
          <a:bodyPr/>
          <a:lstStyle/>
          <a:p>
            <a:endParaRPr lang="en-US"/>
          </a:p>
        </p:txBody>
      </p:sp>
      <p:sp>
        <p:nvSpPr>
          <p:cNvPr id="1000499" name="Rectangle 51"/>
          <p:cNvSpPr>
            <a:spLocks noChangeArrowheads="1"/>
          </p:cNvSpPr>
          <p:nvPr/>
        </p:nvSpPr>
        <p:spPr bwMode="auto">
          <a:xfrm>
            <a:off x="83820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500" name="Line 52"/>
          <p:cNvSpPr>
            <a:spLocks noChangeShapeType="1"/>
          </p:cNvSpPr>
          <p:nvPr/>
        </p:nvSpPr>
        <p:spPr bwMode="auto">
          <a:xfrm>
            <a:off x="9829800"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501" name="Line 53"/>
          <p:cNvSpPr>
            <a:spLocks noChangeShapeType="1"/>
          </p:cNvSpPr>
          <p:nvPr/>
        </p:nvSpPr>
        <p:spPr bwMode="auto">
          <a:xfrm>
            <a:off x="8001000" y="3886200"/>
            <a:ext cx="406400" cy="0"/>
          </a:xfrm>
          <a:prstGeom prst="line">
            <a:avLst/>
          </a:prstGeom>
          <a:noFill/>
          <a:ln w="28575">
            <a:solidFill>
              <a:schemeClr val="accent2"/>
            </a:solidFill>
            <a:round/>
            <a:tailEnd type="triangle" w="med" len="med"/>
          </a:ln>
          <a:effectLst/>
        </p:spPr>
        <p:txBody>
          <a:bodyPr/>
          <a:lstStyle/>
          <a:p>
            <a:endParaRPr lang="en-US"/>
          </a:p>
        </p:txBody>
      </p:sp>
      <p:sp>
        <p:nvSpPr>
          <p:cNvPr id="1000502"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0503"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504"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0505"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506"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0507"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0508"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0509"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0510"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0511" name="Line 63"/>
          <p:cNvSpPr>
            <a:spLocks noChangeShapeType="1"/>
          </p:cNvSpPr>
          <p:nvPr/>
        </p:nvSpPr>
        <p:spPr bwMode="auto">
          <a:xfrm>
            <a:off x="4800600" y="6477000"/>
            <a:ext cx="5715000" cy="0"/>
          </a:xfrm>
          <a:prstGeom prst="line">
            <a:avLst/>
          </a:prstGeom>
          <a:noFill/>
          <a:ln w="28575">
            <a:solidFill>
              <a:schemeClr val="accent2"/>
            </a:solidFill>
            <a:round/>
          </a:ln>
          <a:effectLst/>
        </p:spPr>
        <p:txBody>
          <a:bodyPr/>
          <a:lstStyle/>
          <a:p>
            <a:endParaRPr lang="en-US"/>
          </a:p>
        </p:txBody>
      </p:sp>
      <p:sp>
        <p:nvSpPr>
          <p:cNvPr id="1000512"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0513"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0514"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0515"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0516"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0517"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0518"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0519"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0520"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0521"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0522"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0523" name="Line 75"/>
          <p:cNvSpPr>
            <a:spLocks noChangeShapeType="1"/>
          </p:cNvSpPr>
          <p:nvPr/>
        </p:nvSpPr>
        <p:spPr bwMode="auto">
          <a:xfrm>
            <a:off x="6705600" y="4953000"/>
            <a:ext cx="177800" cy="0"/>
          </a:xfrm>
          <a:prstGeom prst="line">
            <a:avLst/>
          </a:prstGeom>
          <a:noFill/>
          <a:ln w="28575">
            <a:solidFill>
              <a:schemeClr val="accent2"/>
            </a:solidFill>
            <a:round/>
            <a:tailEnd type="triangle" w="med" len="med"/>
          </a:ln>
          <a:effectLst/>
        </p:spPr>
        <p:txBody>
          <a:bodyPr/>
          <a:lstStyle/>
          <a:p>
            <a:endParaRPr lang="en-US"/>
          </a:p>
        </p:txBody>
      </p:sp>
      <p:sp>
        <p:nvSpPr>
          <p:cNvPr id="1000524" name="Line 76"/>
          <p:cNvSpPr>
            <a:spLocks noChangeShapeType="1"/>
          </p:cNvSpPr>
          <p:nvPr/>
        </p:nvSpPr>
        <p:spPr bwMode="auto">
          <a:xfrm>
            <a:off x="4800600" y="4876800"/>
            <a:ext cx="254000" cy="0"/>
          </a:xfrm>
          <a:prstGeom prst="line">
            <a:avLst/>
          </a:prstGeom>
          <a:noFill/>
          <a:ln w="28575">
            <a:solidFill>
              <a:schemeClr val="accent2"/>
            </a:solidFill>
            <a:round/>
            <a:tailEnd type="triangle" w="med" len="med"/>
          </a:ln>
          <a:effectLst/>
        </p:spPr>
        <p:txBody>
          <a:bodyPr/>
          <a:lstStyle/>
          <a:p>
            <a:endParaRPr lang="en-US"/>
          </a:p>
        </p:txBody>
      </p:sp>
      <p:sp>
        <p:nvSpPr>
          <p:cNvPr id="1000525"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6" name="Line 78"/>
          <p:cNvSpPr>
            <a:spLocks noChangeShapeType="1"/>
          </p:cNvSpPr>
          <p:nvPr/>
        </p:nvSpPr>
        <p:spPr bwMode="auto">
          <a:xfrm>
            <a:off x="10363200" y="4495800"/>
            <a:ext cx="152400" cy="0"/>
          </a:xfrm>
          <a:prstGeom prst="line">
            <a:avLst/>
          </a:prstGeom>
          <a:noFill/>
          <a:ln w="28575">
            <a:solidFill>
              <a:schemeClr val="accent2"/>
            </a:solidFill>
            <a:round/>
          </a:ln>
          <a:effectLst/>
        </p:spPr>
        <p:txBody>
          <a:bodyPr/>
          <a:lstStyle/>
          <a:p>
            <a:endParaRPr lang="en-US"/>
          </a:p>
        </p:txBody>
      </p:sp>
      <p:sp>
        <p:nvSpPr>
          <p:cNvPr id="1000527"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8"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29" name="Line 81"/>
          <p:cNvSpPr>
            <a:spLocks noChangeShapeType="1"/>
          </p:cNvSpPr>
          <p:nvPr/>
        </p:nvSpPr>
        <p:spPr bwMode="auto">
          <a:xfrm>
            <a:off x="4800600" y="4876800"/>
            <a:ext cx="0" cy="1600200"/>
          </a:xfrm>
          <a:prstGeom prst="line">
            <a:avLst/>
          </a:prstGeom>
          <a:noFill/>
          <a:ln w="28575">
            <a:solidFill>
              <a:schemeClr val="accent2"/>
            </a:solidFill>
            <a:round/>
          </a:ln>
          <a:effectLst/>
        </p:spPr>
        <p:txBody>
          <a:bodyPr/>
          <a:lstStyle/>
          <a:p>
            <a:endParaRPr lang="en-US"/>
          </a:p>
        </p:txBody>
      </p:sp>
      <p:sp>
        <p:nvSpPr>
          <p:cNvPr id="1000530"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0531"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0532"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0533"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0534"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0535"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36"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0538"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0539"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0540"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0541"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0542"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0543"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0544"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0545"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546"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47"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0548"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0549"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0"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0551"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0552"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0553"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0554"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0555"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556"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7" name="Line 109"/>
          <p:cNvSpPr>
            <a:spLocks noChangeShapeType="1"/>
          </p:cNvSpPr>
          <p:nvPr/>
        </p:nvSpPr>
        <p:spPr bwMode="auto">
          <a:xfrm>
            <a:off x="4876800" y="4495800"/>
            <a:ext cx="152400" cy="0"/>
          </a:xfrm>
          <a:prstGeom prst="line">
            <a:avLst/>
          </a:prstGeom>
          <a:noFill/>
          <a:ln w="19050">
            <a:solidFill>
              <a:schemeClr val="accent2"/>
            </a:solidFill>
            <a:round/>
            <a:tailEnd type="triangle" w="med" len="med"/>
          </a:ln>
          <a:effectLst/>
        </p:spPr>
        <p:txBody>
          <a:bodyPr/>
          <a:lstStyle/>
          <a:p>
            <a:endParaRPr lang="en-US"/>
          </a:p>
        </p:txBody>
      </p:sp>
      <p:sp>
        <p:nvSpPr>
          <p:cNvPr id="1000558" name="Line 110"/>
          <p:cNvSpPr>
            <a:spLocks noChangeShapeType="1"/>
          </p:cNvSpPr>
          <p:nvPr/>
        </p:nvSpPr>
        <p:spPr bwMode="auto">
          <a:xfrm>
            <a:off x="4481513" y="4114800"/>
            <a:ext cx="0" cy="228600"/>
          </a:xfrm>
          <a:prstGeom prst="line">
            <a:avLst/>
          </a:prstGeom>
          <a:noFill/>
          <a:ln w="19050">
            <a:solidFill>
              <a:schemeClr val="accent2"/>
            </a:solidFill>
            <a:round/>
          </a:ln>
          <a:effectLst/>
        </p:spPr>
        <p:txBody>
          <a:bodyPr/>
          <a:lstStyle/>
          <a:p>
            <a:endParaRPr lang="en-US"/>
          </a:p>
        </p:txBody>
      </p:sp>
      <p:sp>
        <p:nvSpPr>
          <p:cNvPr id="1000559" name="Line 111"/>
          <p:cNvSpPr>
            <a:spLocks noChangeShapeType="1"/>
          </p:cNvSpPr>
          <p:nvPr/>
        </p:nvSpPr>
        <p:spPr bwMode="auto">
          <a:xfrm>
            <a:off x="4481513" y="4343400"/>
            <a:ext cx="166687" cy="0"/>
          </a:xfrm>
          <a:prstGeom prst="line">
            <a:avLst/>
          </a:prstGeom>
          <a:noFill/>
          <a:ln w="19050">
            <a:solidFill>
              <a:schemeClr val="accent2"/>
            </a:solidFill>
            <a:round/>
            <a:tailEnd type="triangle" w="med" len="med"/>
          </a:ln>
          <a:effectLst/>
        </p:spPr>
        <p:txBody>
          <a:bodyPr/>
          <a:lstStyle/>
          <a:p>
            <a:endParaRPr lang="en-US"/>
          </a:p>
        </p:txBody>
      </p:sp>
      <p:sp>
        <p:nvSpPr>
          <p:cNvPr id="1000560"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0561"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0562"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0563"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0564"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0565"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0566"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7"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8"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9"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0"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1"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2"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3"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74"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0575"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0576" name="Rectangle 128"/>
          <p:cNvSpPr>
            <a:spLocks noChangeArrowheads="1"/>
          </p:cNvSpPr>
          <p:nvPr/>
        </p:nvSpPr>
        <p:spPr bwMode="auto">
          <a:xfrm>
            <a:off x="6448425" y="5895975"/>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1000577"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0578"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0579" name="Rectangle 131"/>
          <p:cNvSpPr>
            <a:spLocks noChangeArrowheads="1"/>
          </p:cNvSpPr>
          <p:nvPr/>
        </p:nvSpPr>
        <p:spPr bwMode="auto">
          <a:xfrm>
            <a:off x="4191000"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0580"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0581"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0582"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0583"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0584"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0585"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0586"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0587"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0588"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0589"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0590"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0591"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0592"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0593"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0594"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0595"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0596"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0597"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0598"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0599"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0600"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0601"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0602"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0603"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0604"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0605"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0606"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0607"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0608"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0609"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0610"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1000611" name="Line 163"/>
          <p:cNvSpPr>
            <a:spLocks noChangeShapeType="1"/>
          </p:cNvSpPr>
          <p:nvPr/>
        </p:nvSpPr>
        <p:spPr bwMode="auto">
          <a:xfrm>
            <a:off x="8001000" y="3886200"/>
            <a:ext cx="0" cy="457200"/>
          </a:xfrm>
          <a:prstGeom prst="line">
            <a:avLst/>
          </a:prstGeom>
          <a:noFill/>
          <a:ln w="28575">
            <a:solidFill>
              <a:schemeClr val="accent2"/>
            </a:solidFill>
            <a:round/>
          </a:ln>
          <a:effectLst/>
        </p:spPr>
        <p:txBody>
          <a:bodyPr/>
          <a:lstStyle/>
          <a:p>
            <a:endParaRPr lang="en-US"/>
          </a:p>
        </p:txBody>
      </p:sp>
      <p:sp>
        <p:nvSpPr>
          <p:cNvPr id="1000612"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0613"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0614"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0615" name="Oval 167"/>
          <p:cNvSpPr>
            <a:spLocks noChangeArrowheads="1"/>
          </p:cNvSpPr>
          <p:nvPr/>
        </p:nvSpPr>
        <p:spPr bwMode="auto">
          <a:xfrm>
            <a:off x="4572000" y="4114800"/>
            <a:ext cx="304800" cy="381000"/>
          </a:xfrm>
          <a:prstGeom prst="ellipse">
            <a:avLst/>
          </a:prstGeom>
          <a:noFill/>
          <a:ln w="28575">
            <a:solidFill>
              <a:schemeClr val="accent1"/>
            </a:solidFill>
            <a:round/>
          </a:ln>
          <a:effectLst/>
        </p:spPr>
        <p:txBody>
          <a:bodyPr wrap="none" anchor="ctr"/>
          <a:lstStyle/>
          <a:p>
            <a:endParaRPr lang="en-US"/>
          </a:p>
        </p:txBody>
      </p:sp>
      <p:sp>
        <p:nvSpPr>
          <p:cNvPr id="1000616"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0617" name="Oval 169"/>
          <p:cNvSpPr>
            <a:spLocks noChangeArrowheads="1"/>
          </p:cNvSpPr>
          <p:nvPr/>
        </p:nvSpPr>
        <p:spPr bwMode="auto">
          <a:xfrm>
            <a:off x="10058400" y="4114800"/>
            <a:ext cx="304800" cy="381000"/>
          </a:xfrm>
          <a:prstGeom prst="ellipse">
            <a:avLst/>
          </a:prstGeom>
          <a:noFill/>
          <a:ln w="28575">
            <a:solidFill>
              <a:schemeClr val="accent1"/>
            </a:solidFill>
            <a:round/>
          </a:ln>
          <a:effectLst/>
        </p:spPr>
        <p:txBody>
          <a:bodyPr wrap="none" anchor="ctr"/>
          <a:lstStyle/>
          <a:p>
            <a:endParaRPr lang="en-US"/>
          </a:p>
        </p:txBody>
      </p:sp>
      <p:sp>
        <p:nvSpPr>
          <p:cNvPr id="1000618" name="Oval 170"/>
          <p:cNvSpPr>
            <a:spLocks noChangeArrowheads="1"/>
          </p:cNvSpPr>
          <p:nvPr/>
        </p:nvSpPr>
        <p:spPr bwMode="auto">
          <a:xfrm>
            <a:off x="6858000" y="4724400"/>
            <a:ext cx="304800" cy="381000"/>
          </a:xfrm>
          <a:prstGeom prst="ellipse">
            <a:avLst/>
          </a:prstGeom>
          <a:noFill/>
          <a:ln w="28575">
            <a:solidFill>
              <a:schemeClr val="accent1"/>
            </a:solidFill>
            <a:round/>
          </a:ln>
          <a:effectLst/>
        </p:spPr>
        <p:txBody>
          <a:bodyPr wrap="none" anchor="ctr"/>
          <a:lstStyle/>
          <a:p>
            <a:endParaRPr lang="en-US"/>
          </a:p>
        </p:txBody>
      </p:sp>
      <p:sp>
        <p:nvSpPr>
          <p:cNvPr id="1000619" name="Line 171"/>
          <p:cNvSpPr>
            <a:spLocks noChangeShapeType="1"/>
          </p:cNvSpPr>
          <p:nvPr/>
        </p:nvSpPr>
        <p:spPr bwMode="auto">
          <a:xfrm>
            <a:off x="4191000" y="4114800"/>
            <a:ext cx="304800" cy="0"/>
          </a:xfrm>
          <a:prstGeom prst="line">
            <a:avLst/>
          </a:prstGeom>
          <a:noFill/>
          <a:ln w="19050">
            <a:solidFill>
              <a:schemeClr val="accent2"/>
            </a:solidFill>
            <a:round/>
          </a:ln>
          <a:effectLst/>
        </p:spPr>
        <p:txBody>
          <a:bodyPr/>
          <a:lstStyle/>
          <a:p>
            <a:endParaRPr lang="en-US"/>
          </a:p>
        </p:txBody>
      </p:sp>
      <p:sp>
        <p:nvSpPr>
          <p:cNvPr id="1000620" name="Oval 172"/>
          <p:cNvSpPr>
            <a:spLocks noChangeArrowheads="1"/>
          </p:cNvSpPr>
          <p:nvPr/>
        </p:nvSpPr>
        <p:spPr bwMode="auto">
          <a:xfrm>
            <a:off x="8915400" y="4876800"/>
            <a:ext cx="304800" cy="381000"/>
          </a:xfrm>
          <a:prstGeom prst="ellipse">
            <a:avLst/>
          </a:prstGeom>
          <a:noFill/>
          <a:ln w="28575">
            <a:solidFill>
              <a:schemeClr val="accent1"/>
            </a:solidFill>
            <a:round/>
          </a:ln>
          <a:effectLst/>
        </p:spPr>
        <p:txBody>
          <a:bodyPr wrap="none" anchor="ctr"/>
          <a:lstStyle/>
          <a:p>
            <a:endParaRPr lang="en-US"/>
          </a:p>
        </p:txBody>
      </p:sp>
      <p:sp>
        <p:nvSpPr>
          <p:cNvPr id="1000621" name="Oval 173"/>
          <p:cNvSpPr>
            <a:spLocks noChangeArrowheads="1"/>
          </p:cNvSpPr>
          <p:nvPr/>
        </p:nvSpPr>
        <p:spPr bwMode="auto">
          <a:xfrm>
            <a:off x="5562600" y="3352800"/>
            <a:ext cx="304800" cy="381000"/>
          </a:xfrm>
          <a:prstGeom prst="ellipse">
            <a:avLst/>
          </a:prstGeom>
          <a:noFill/>
          <a:ln w="28575">
            <a:solidFill>
              <a:schemeClr val="accent1"/>
            </a:solidFill>
            <a:round/>
          </a:ln>
          <a:effectLst/>
        </p:spPr>
        <p:txBody>
          <a:bodyPr wrap="none" anchor="ctr"/>
          <a:lstStyle/>
          <a:p>
            <a:endParaRPr lang="en-US"/>
          </a:p>
        </p:txBody>
      </p:sp>
      <p:sp>
        <p:nvSpPr>
          <p:cNvPr id="1000622" name="Oval 174"/>
          <p:cNvSpPr>
            <a:spLocks noChangeArrowheads="1"/>
          </p:cNvSpPr>
          <p:nvPr/>
        </p:nvSpPr>
        <p:spPr bwMode="auto">
          <a:xfrm>
            <a:off x="7467600" y="58674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46280" cy="1325880"/>
          </a:xfrm>
        </p:spPr>
        <p:txBody>
          <a:bodyPr>
            <a:normAutofit fontScale="90000"/>
          </a:bodyPr>
          <a:lstStyle/>
          <a:p>
            <a:r>
              <a:rPr lang="en-US" dirty="0" smtClean="0"/>
              <a:t>Load Word Instruction Data/Control Flow (alt.)</a:t>
            </a:r>
            <a:endParaRPr lang="en-US" dirty="0"/>
          </a:p>
        </p:txBody>
      </p:sp>
      <p:pic>
        <p:nvPicPr>
          <p:cNvPr id="4" name="Picture 6" descr="f04-20-P374493"/>
          <p:cNvPicPr>
            <a:picLocks noChangeAspect="1" noChangeArrowheads="1"/>
          </p:cNvPicPr>
          <p:nvPr/>
        </p:nvPicPr>
        <p:blipFill>
          <a:blip r:embed="rId1" cstate="print"/>
          <a:srcRect/>
          <a:stretch>
            <a:fillRect/>
          </a:stretch>
        </p:blipFill>
        <p:spPr bwMode="auto">
          <a:xfrm>
            <a:off x="2223071" y="817461"/>
            <a:ext cx="7462642" cy="5799154"/>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190500" y="304800"/>
            <a:ext cx="11442700" cy="422275"/>
          </a:xfrm>
        </p:spPr>
        <p:txBody>
          <a:bodyPr>
            <a:normAutofit fontScale="90000"/>
          </a:bodyPr>
          <a:lstStyle/>
          <a:p>
            <a:r>
              <a:rPr lang="en-US" dirty="0" smtClean="0"/>
              <a:t>Store </a:t>
            </a:r>
            <a:r>
              <a:rPr lang="en-US" dirty="0"/>
              <a:t>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99840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05"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06"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07"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08"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09"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10"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11"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12"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98413"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14"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98415"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98416"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8417"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8418"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19"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20"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8421"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98422"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23"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8424"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25"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98426"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98427"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98428"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29"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98430"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98431"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98432"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98433"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98434"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35"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98436"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8437"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8438"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8439"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8440"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8441"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98442"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8443"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8444"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8445"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8446"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8447"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8448"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8449"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8450"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98451"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52"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53"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8454"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8455"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56"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8457"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58"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8459"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8460"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8461"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8462"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8463"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98464"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8465"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8466"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8467"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8468"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98469"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8470"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8471"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8472"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8473"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8474"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98475"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8476"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98477"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78"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98479"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80"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81"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98482"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8483"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8484"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8485"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8486"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8487"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88"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849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9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9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9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9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9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9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97"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98"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99"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8500"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98501"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2"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98503"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98504"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98505"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8506"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8507"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508"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9"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98510"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8511"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8512"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8513"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8514"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8515"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8516"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98517"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98518"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19"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0"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1"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2"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3"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4"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5"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6"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8527"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8528"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998529"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8530"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98531"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98532"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8533"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98534"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98535"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8536"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8537"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8538"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998539"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98540"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8541"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8542"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8543"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8544"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8545"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8546"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8547"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8548"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8549"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8550"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8551"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8552"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8553"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8554"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8555"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8556"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8557"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98558"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98559"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8560"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8561"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98562"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98563"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8564"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98565"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8566"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a:xfrm>
            <a:off x="171450" y="304800"/>
            <a:ext cx="11595100" cy="422275"/>
          </a:xfrm>
        </p:spPr>
        <p:txBody>
          <a:bodyPr>
            <a:normAutofit fontScale="90000"/>
          </a:bodyPr>
          <a:lstStyle/>
          <a:p>
            <a:r>
              <a:rPr lang="en-US" dirty="0" smtClean="0"/>
              <a:t>Store </a:t>
            </a:r>
            <a:r>
              <a:rPr lang="en-US" dirty="0"/>
              <a:t>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0452"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0453"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0454"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0455"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0456"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0457"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0458"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0459"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60"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0461"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62"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0463"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0464"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0465"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0466"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467"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468"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0469"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0470"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71"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0472"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73"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0474" name="Line 26"/>
          <p:cNvSpPr>
            <a:spLocks noChangeShapeType="1"/>
          </p:cNvSpPr>
          <p:nvPr/>
        </p:nvSpPr>
        <p:spPr bwMode="auto">
          <a:xfrm flipV="1">
            <a:off x="4214155" y="4120290"/>
            <a:ext cx="806505" cy="0"/>
          </a:xfrm>
          <a:prstGeom prst="line">
            <a:avLst/>
          </a:prstGeom>
          <a:noFill/>
          <a:ln w="19050">
            <a:solidFill>
              <a:schemeClr val="accent2"/>
            </a:solidFill>
            <a:round/>
            <a:tailEnd type="triangle" w="med" len="med"/>
          </a:ln>
          <a:effectLst/>
        </p:spPr>
        <p:txBody>
          <a:bodyPr/>
          <a:lstStyle/>
          <a:p>
            <a:endParaRPr lang="en-US"/>
          </a:p>
        </p:txBody>
      </p:sp>
      <p:sp>
        <p:nvSpPr>
          <p:cNvPr id="1000475"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0476"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477"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0478"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0479"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0480"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0481"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1000482"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483"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0484"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0485"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0486"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0487"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0488"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0489"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0490"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0491"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0492"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0493"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0494"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0495"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0496"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0497"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0498"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0499" name="Rectangle 51"/>
          <p:cNvSpPr>
            <a:spLocks noChangeArrowheads="1"/>
          </p:cNvSpPr>
          <p:nvPr/>
        </p:nvSpPr>
        <p:spPr bwMode="auto">
          <a:xfrm>
            <a:off x="83820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500"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0501" name="Line 53"/>
          <p:cNvSpPr>
            <a:spLocks noChangeShapeType="1"/>
          </p:cNvSpPr>
          <p:nvPr/>
        </p:nvSpPr>
        <p:spPr bwMode="auto">
          <a:xfrm>
            <a:off x="8001000" y="3886200"/>
            <a:ext cx="406400" cy="0"/>
          </a:xfrm>
          <a:prstGeom prst="line">
            <a:avLst/>
          </a:prstGeom>
          <a:noFill/>
          <a:ln w="28575">
            <a:solidFill>
              <a:schemeClr val="accent2"/>
            </a:solidFill>
            <a:round/>
            <a:tailEnd type="triangle" w="med" len="med"/>
          </a:ln>
          <a:effectLst/>
        </p:spPr>
        <p:txBody>
          <a:bodyPr/>
          <a:lstStyle/>
          <a:p>
            <a:endParaRPr lang="en-US"/>
          </a:p>
        </p:txBody>
      </p:sp>
      <p:sp>
        <p:nvSpPr>
          <p:cNvPr id="1000502" name="Line 54"/>
          <p:cNvSpPr>
            <a:spLocks noChangeShapeType="1"/>
          </p:cNvSpPr>
          <p:nvPr/>
        </p:nvSpPr>
        <p:spPr bwMode="auto">
          <a:xfrm>
            <a:off x="8153400" y="4724400"/>
            <a:ext cx="0" cy="457200"/>
          </a:xfrm>
          <a:prstGeom prst="line">
            <a:avLst/>
          </a:prstGeom>
          <a:noFill/>
          <a:ln w="28575">
            <a:solidFill>
              <a:schemeClr val="accent2"/>
            </a:solidFill>
            <a:round/>
          </a:ln>
          <a:effectLst/>
        </p:spPr>
        <p:txBody>
          <a:bodyPr/>
          <a:lstStyle/>
          <a:p>
            <a:endParaRPr lang="en-US"/>
          </a:p>
        </p:txBody>
      </p:sp>
      <p:sp>
        <p:nvSpPr>
          <p:cNvPr id="1000503"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504"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0505"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506"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0507"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0508"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0509"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0510"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0511"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0512" name="Line 64"/>
          <p:cNvSpPr>
            <a:spLocks noChangeShapeType="1"/>
          </p:cNvSpPr>
          <p:nvPr/>
        </p:nvSpPr>
        <p:spPr bwMode="auto">
          <a:xfrm>
            <a:off x="6578600" y="5181600"/>
            <a:ext cx="1600200" cy="0"/>
          </a:xfrm>
          <a:prstGeom prst="line">
            <a:avLst/>
          </a:prstGeom>
          <a:noFill/>
          <a:ln w="28575">
            <a:solidFill>
              <a:schemeClr val="accent2"/>
            </a:solidFill>
            <a:round/>
          </a:ln>
          <a:effectLst/>
        </p:spPr>
        <p:txBody>
          <a:bodyPr/>
          <a:lstStyle/>
          <a:p>
            <a:endParaRPr lang="en-US"/>
          </a:p>
        </p:txBody>
      </p:sp>
      <p:sp>
        <p:nvSpPr>
          <p:cNvPr id="1000513"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0514"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0515"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0516"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0517"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0518"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0519"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0520"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0521" name="Line 73"/>
          <p:cNvSpPr>
            <a:spLocks noChangeShapeType="1"/>
          </p:cNvSpPr>
          <p:nvPr/>
        </p:nvSpPr>
        <p:spPr bwMode="auto">
          <a:xfrm>
            <a:off x="6578600" y="4572000"/>
            <a:ext cx="0" cy="609600"/>
          </a:xfrm>
          <a:prstGeom prst="line">
            <a:avLst/>
          </a:prstGeom>
          <a:noFill/>
          <a:ln w="28575">
            <a:solidFill>
              <a:schemeClr val="accent2"/>
            </a:solidFill>
            <a:round/>
          </a:ln>
          <a:effectLst/>
        </p:spPr>
        <p:txBody>
          <a:bodyPr/>
          <a:lstStyle/>
          <a:p>
            <a:endParaRPr lang="en-US"/>
          </a:p>
        </p:txBody>
      </p:sp>
      <p:sp>
        <p:nvSpPr>
          <p:cNvPr id="1000522"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0523" name="Line 75"/>
          <p:cNvSpPr>
            <a:spLocks noChangeShapeType="1"/>
          </p:cNvSpPr>
          <p:nvPr/>
        </p:nvSpPr>
        <p:spPr bwMode="auto">
          <a:xfrm>
            <a:off x="6705600" y="4953000"/>
            <a:ext cx="177800" cy="0"/>
          </a:xfrm>
          <a:prstGeom prst="line">
            <a:avLst/>
          </a:prstGeom>
          <a:noFill/>
          <a:ln w="28575">
            <a:solidFill>
              <a:schemeClr val="accent2"/>
            </a:solidFill>
            <a:round/>
            <a:tailEnd type="triangle" w="med" len="med"/>
          </a:ln>
          <a:effectLst/>
        </p:spPr>
        <p:txBody>
          <a:bodyPr/>
          <a:lstStyle/>
          <a:p>
            <a:endParaRPr lang="en-US"/>
          </a:p>
        </p:txBody>
      </p:sp>
      <p:sp>
        <p:nvSpPr>
          <p:cNvPr id="1000524"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0525"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0526"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0527"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8"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29"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0530"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0531"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0532"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0533"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0534"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0535"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36"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0538"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0539"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0540"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0541"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0542"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0543"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0544"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0545"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546"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47"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0548"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0549"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0"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0551"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0552"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0553"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0554"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0555" name="Line 107"/>
          <p:cNvSpPr>
            <a:spLocks noChangeShapeType="1"/>
          </p:cNvSpPr>
          <p:nvPr/>
        </p:nvSpPr>
        <p:spPr bwMode="auto">
          <a:xfrm>
            <a:off x="81534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56"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0557"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0558"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0559"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0560"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0561"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0562"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0563"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0564"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0565"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0566"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7"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8"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9"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0"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1"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2"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3"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74"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0575"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0576"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0577"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0578"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0579" name="Rectangle 131"/>
          <p:cNvSpPr>
            <a:spLocks noChangeArrowheads="1"/>
          </p:cNvSpPr>
          <p:nvPr/>
        </p:nvSpPr>
        <p:spPr bwMode="auto">
          <a:xfrm>
            <a:off x="4191000" y="3870075"/>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[20-16]</a:t>
            </a:r>
            <a:endParaRPr lang="en-US" sz="1200" dirty="0">
              <a:solidFill>
                <a:schemeClr val="tx1"/>
              </a:solidFill>
            </a:endParaRPr>
          </a:p>
        </p:txBody>
      </p:sp>
      <p:sp>
        <p:nvSpPr>
          <p:cNvPr id="1000580"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0581"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0582"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0583"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0584"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0585"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0586"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0587"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0588"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0589"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0590"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0591"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0592"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0593"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0594"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0595"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0596"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0597"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0598"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0599"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0600"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0601"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0602"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0603"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0604"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0605"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0606"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0607"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0608"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0609"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0610"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1000611" name="Line 163"/>
          <p:cNvSpPr>
            <a:spLocks noChangeShapeType="1"/>
          </p:cNvSpPr>
          <p:nvPr/>
        </p:nvSpPr>
        <p:spPr bwMode="auto">
          <a:xfrm>
            <a:off x="8001000" y="3886200"/>
            <a:ext cx="0" cy="457200"/>
          </a:xfrm>
          <a:prstGeom prst="line">
            <a:avLst/>
          </a:prstGeom>
          <a:noFill/>
          <a:ln w="28575">
            <a:solidFill>
              <a:schemeClr val="accent2"/>
            </a:solidFill>
            <a:round/>
          </a:ln>
          <a:effectLst/>
        </p:spPr>
        <p:txBody>
          <a:bodyPr/>
          <a:lstStyle/>
          <a:p>
            <a:endParaRPr lang="en-US"/>
          </a:p>
        </p:txBody>
      </p:sp>
      <p:sp>
        <p:nvSpPr>
          <p:cNvPr id="1000612"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0613"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0614"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0616"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0618" name="Oval 170"/>
          <p:cNvSpPr>
            <a:spLocks noChangeArrowheads="1"/>
          </p:cNvSpPr>
          <p:nvPr/>
        </p:nvSpPr>
        <p:spPr bwMode="auto">
          <a:xfrm>
            <a:off x="6858000" y="4724400"/>
            <a:ext cx="304800" cy="381000"/>
          </a:xfrm>
          <a:prstGeom prst="ellipse">
            <a:avLst/>
          </a:prstGeom>
          <a:noFill/>
          <a:ln w="28575">
            <a:solidFill>
              <a:schemeClr val="accent1"/>
            </a:solidFill>
            <a:round/>
          </a:ln>
          <a:effectLst/>
        </p:spPr>
        <p:txBody>
          <a:bodyPr wrap="none" anchor="ctr"/>
          <a:lstStyle/>
          <a:p>
            <a:endParaRPr lang="en-US"/>
          </a:p>
        </p:txBody>
      </p:sp>
      <p:sp>
        <p:nvSpPr>
          <p:cNvPr id="1000620" name="Oval 172"/>
          <p:cNvSpPr>
            <a:spLocks noChangeArrowheads="1"/>
          </p:cNvSpPr>
          <p:nvPr/>
        </p:nvSpPr>
        <p:spPr bwMode="auto">
          <a:xfrm>
            <a:off x="8915400" y="3390595"/>
            <a:ext cx="304800" cy="381000"/>
          </a:xfrm>
          <a:prstGeom prst="ellipse">
            <a:avLst/>
          </a:prstGeom>
          <a:noFill/>
          <a:ln w="28575">
            <a:solidFill>
              <a:schemeClr val="accent1"/>
            </a:solidFill>
            <a:round/>
          </a:ln>
          <a:effectLst/>
        </p:spPr>
        <p:txBody>
          <a:bodyPr wrap="none" anchor="ctr"/>
          <a:lstStyle/>
          <a:p>
            <a:endParaRPr lang="en-US"/>
          </a:p>
        </p:txBody>
      </p:sp>
      <p:sp>
        <p:nvSpPr>
          <p:cNvPr id="1000622" name="Oval 174"/>
          <p:cNvSpPr>
            <a:spLocks noChangeArrowheads="1"/>
          </p:cNvSpPr>
          <p:nvPr/>
        </p:nvSpPr>
        <p:spPr bwMode="auto">
          <a:xfrm>
            <a:off x="7467600" y="58674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Grp="1" noChangeArrowheads="1"/>
          </p:cNvSpPr>
          <p:nvPr>
            <p:ph type="title"/>
          </p:nvPr>
        </p:nvSpPr>
        <p:spPr>
          <a:xfrm>
            <a:off x="2209800" y="304800"/>
            <a:ext cx="8077200" cy="422275"/>
          </a:xfrm>
        </p:spPr>
        <p:txBody>
          <a:bodyPr>
            <a:normAutofit fontScale="90000"/>
          </a:bodyPr>
          <a:lstStyle/>
          <a:p>
            <a:r>
              <a:rPr lang="en-US"/>
              <a:t>Branch Instruction Data/Control Flow</a:t>
            </a:r>
            <a:endParaRPr lang="en-US"/>
          </a:p>
        </p:txBody>
      </p:sp>
      <p:grpSp>
        <p:nvGrpSpPr>
          <p:cNvPr id="2" name="Group 3"/>
          <p:cNvGrpSpPr/>
          <p:nvPr/>
        </p:nvGrpSpPr>
        <p:grpSpPr bwMode="auto">
          <a:xfrm>
            <a:off x="3276600" y="914400"/>
            <a:ext cx="381000" cy="990600"/>
            <a:chOff x="1392" y="2880"/>
            <a:chExt cx="288" cy="480"/>
          </a:xfrm>
        </p:grpSpPr>
        <p:sp>
          <p:nvSpPr>
            <p:cNvPr id="1002500"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2501"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2502"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2503"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2504"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2505"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2506"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2507"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08"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1002509"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10"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1002511"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1002512"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2513"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2514"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2515"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2516"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2517"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1002518"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19"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2520"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21"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1002522"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1002523"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2524"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525"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1002526"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1002527"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2528"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2529"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1002530"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2531"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2532"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2533"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2534"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2535"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2536"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2537"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002538"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2539"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2540"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2541"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2542"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2543"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2544"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2545"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2546"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2547"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48"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49"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1002550"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2551"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2552"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2553"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2554"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2555"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2556"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2557"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2558"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2559"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2560"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2561"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1002562"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1002563"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2564"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1002565"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2566"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2567"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2568"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2569"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2570"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2571"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1002572"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2573"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74"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2575"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76"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577"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2578"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2579"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2580"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2581"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2582"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2583"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2584"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2586"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2587"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2588"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2589"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2590"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2591"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2592"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2593"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2594"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2595"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2596"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1002597"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98"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1002599"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1002600"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1002601"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2602"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2603"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604"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605"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2606"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2607"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2608"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2609"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2610"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2611"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2612"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2613"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2614"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5"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6"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7"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18"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19"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20"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21"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22"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2623"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2624"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2625"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2626"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2627"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2628"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2629"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1002630"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1002631"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1002632"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2633"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2634"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1002635"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1002636"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2637"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2638"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2639"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2640"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2641"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2642"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2643"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2644"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2645"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2646"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2647"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2648"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2649"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2650"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2651"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2652"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2653"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2654"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2655"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2656"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2657"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1002658"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1002659"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1002660"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2661"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2662"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endParaRPr lang="zh-CN" altLang="en-US" dirty="0"/>
          </a:p>
        </p:txBody>
      </p:sp>
      <p:sp>
        <p:nvSpPr>
          <p:cNvPr id="3" name="内容占位符 2"/>
          <p:cNvSpPr>
            <a:spLocks noGrp="1"/>
          </p:cNvSpPr>
          <p:nvPr>
            <p:ph idx="1"/>
          </p:nvPr>
        </p:nvSpPr>
        <p:spPr>
          <a:xfrm>
            <a:off x="487822" y="942764"/>
            <a:ext cx="10515599"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不同指令功能，复杂度不同，如何进行时间控制？</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定长指令周期：    </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变长指令周期：    </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a:xfrm>
            <a:off x="311150" y="304800"/>
            <a:ext cx="9975850" cy="422275"/>
          </a:xfrm>
        </p:spPr>
        <p:txBody>
          <a:bodyPr>
            <a:normAutofit fontScale="90000"/>
          </a:bodyPr>
          <a:lstStyle/>
          <a:p>
            <a:r>
              <a:rPr lang="en-US" dirty="0"/>
              <a:t>Branch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4548"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4549"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4550"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4551"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4552"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4553"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4554"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4555"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4556"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4557"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4558"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4559"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4560"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4561"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4562"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4563"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4564"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4565"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4566"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4567"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4568"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4569"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4570" name="Line 26"/>
          <p:cNvSpPr>
            <a:spLocks noChangeShapeType="1"/>
          </p:cNvSpPr>
          <p:nvPr/>
        </p:nvSpPr>
        <p:spPr bwMode="auto">
          <a:xfrm>
            <a:off x="4176713" y="4114800"/>
            <a:ext cx="852487" cy="0"/>
          </a:xfrm>
          <a:prstGeom prst="line">
            <a:avLst/>
          </a:prstGeom>
          <a:noFill/>
          <a:ln w="19050">
            <a:solidFill>
              <a:schemeClr val="accent2"/>
            </a:solidFill>
            <a:round/>
            <a:tailEnd type="triangle" w="med" len="med"/>
          </a:ln>
          <a:effectLst/>
        </p:spPr>
        <p:txBody>
          <a:bodyPr/>
          <a:lstStyle/>
          <a:p>
            <a:endParaRPr lang="en-US"/>
          </a:p>
        </p:txBody>
      </p:sp>
      <p:sp>
        <p:nvSpPr>
          <p:cNvPr id="1004571"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4572"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4573"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4574"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4575" name="Line 31"/>
          <p:cNvSpPr>
            <a:spLocks noChangeShapeType="1"/>
          </p:cNvSpPr>
          <p:nvPr/>
        </p:nvSpPr>
        <p:spPr bwMode="auto">
          <a:xfrm>
            <a:off x="6629400" y="4572000"/>
            <a:ext cx="279400" cy="0"/>
          </a:xfrm>
          <a:prstGeom prst="line">
            <a:avLst/>
          </a:prstGeom>
          <a:noFill/>
          <a:ln w="28575">
            <a:solidFill>
              <a:schemeClr val="accent2"/>
            </a:solidFill>
            <a:round/>
            <a:tailEnd type="triangle" w="med" len="med"/>
          </a:ln>
          <a:effectLst/>
        </p:spPr>
        <p:txBody>
          <a:bodyPr/>
          <a:lstStyle/>
          <a:p>
            <a:endParaRPr lang="en-US"/>
          </a:p>
        </p:txBody>
      </p:sp>
      <p:sp>
        <p:nvSpPr>
          <p:cNvPr id="1004576"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4577"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1004578"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4579"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4580"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4581"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4582"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4583"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4584"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4585"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4586"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4587"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4588"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4589"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4590"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4591"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4592"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4593"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4594"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4595"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4596"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4597"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1004598"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4599"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4600"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4601"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4602"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4603"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4604"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4605"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4606"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4607"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4608"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4609"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4610"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4611"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4612"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4613"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4614"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4615"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4616"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4617"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4618"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4619"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1004620"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4621"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4622"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4623"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4624"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4625"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4626"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4627"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4628"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4629" name="Oval 85"/>
          <p:cNvSpPr>
            <a:spLocks noChangeArrowheads="1"/>
          </p:cNvSpPr>
          <p:nvPr/>
        </p:nvSpPr>
        <p:spPr bwMode="auto">
          <a:xfrm>
            <a:off x="6934200" y="1600200"/>
            <a:ext cx="457200" cy="533400"/>
          </a:xfrm>
          <a:prstGeom prst="ellipse">
            <a:avLst/>
          </a:prstGeom>
          <a:noFill/>
          <a:ln w="12700">
            <a:solidFill>
              <a:schemeClr val="accent2"/>
            </a:solidFill>
            <a:round/>
          </a:ln>
          <a:effectLst/>
        </p:spPr>
        <p:txBody>
          <a:bodyPr wrap="none" anchor="ctr"/>
          <a:lstStyle/>
          <a:p>
            <a:endParaRPr lang="en-US"/>
          </a:p>
        </p:txBody>
      </p:sp>
      <p:sp>
        <p:nvSpPr>
          <p:cNvPr id="1004630"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4631" name="Line 87"/>
          <p:cNvSpPr>
            <a:spLocks noChangeShapeType="1"/>
          </p:cNvSpPr>
          <p:nvPr/>
        </p:nvSpPr>
        <p:spPr bwMode="auto">
          <a:xfrm>
            <a:off x="6705600" y="1905000"/>
            <a:ext cx="228600" cy="0"/>
          </a:xfrm>
          <a:prstGeom prst="line">
            <a:avLst/>
          </a:prstGeom>
          <a:noFill/>
          <a:ln w="28575">
            <a:solidFill>
              <a:schemeClr val="accent2"/>
            </a:solidFill>
            <a:round/>
            <a:tailEnd type="triangle" w="med" len="med"/>
          </a:ln>
          <a:effectLst/>
        </p:spPr>
        <p:txBody>
          <a:bodyPr/>
          <a:lstStyle/>
          <a:p>
            <a:endParaRPr lang="en-US"/>
          </a:p>
        </p:txBody>
      </p:sp>
      <p:sp>
        <p:nvSpPr>
          <p:cNvPr id="1004632" name="Line 88"/>
          <p:cNvSpPr>
            <a:spLocks noChangeShapeType="1"/>
          </p:cNvSpPr>
          <p:nvPr/>
        </p:nvSpPr>
        <p:spPr bwMode="auto">
          <a:xfrm>
            <a:off x="6705600" y="1447800"/>
            <a:ext cx="928688" cy="0"/>
          </a:xfrm>
          <a:prstGeom prst="line">
            <a:avLst/>
          </a:prstGeom>
          <a:noFill/>
          <a:ln w="28575">
            <a:solidFill>
              <a:schemeClr val="accent2"/>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4634" name="Line 90"/>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4635" name="Line 91"/>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4636" name="Line 92"/>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4637" name="Line 93"/>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4638" name="Line 94"/>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4639" name="Line 95"/>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4640" name="Line 96"/>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4641"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4642" name="Line 98"/>
          <p:cNvSpPr>
            <a:spLocks noChangeShapeType="1"/>
          </p:cNvSpPr>
          <p:nvPr/>
        </p:nvSpPr>
        <p:spPr bwMode="auto">
          <a:xfrm>
            <a:off x="7377113" y="1905000"/>
            <a:ext cx="228600" cy="0"/>
          </a:xfrm>
          <a:prstGeom prst="line">
            <a:avLst/>
          </a:prstGeom>
          <a:noFill/>
          <a:ln w="28575">
            <a:solidFill>
              <a:schemeClr val="accent2"/>
            </a:solidFill>
            <a:round/>
            <a:tailEnd type="triangle" w="med" len="med"/>
          </a:ln>
          <a:effectLst/>
        </p:spPr>
        <p:txBody>
          <a:bodyPr/>
          <a:lstStyle/>
          <a:p>
            <a:endParaRPr lang="en-US"/>
          </a:p>
        </p:txBody>
      </p:sp>
      <p:sp>
        <p:nvSpPr>
          <p:cNvPr id="1004643" name="Line 99"/>
          <p:cNvSpPr>
            <a:spLocks noChangeShapeType="1"/>
          </p:cNvSpPr>
          <p:nvPr/>
        </p:nvSpPr>
        <p:spPr bwMode="auto">
          <a:xfrm>
            <a:off x="8001000" y="1600200"/>
            <a:ext cx="228600" cy="0"/>
          </a:xfrm>
          <a:prstGeom prst="line">
            <a:avLst/>
          </a:prstGeom>
          <a:noFill/>
          <a:ln w="28575">
            <a:solidFill>
              <a:schemeClr val="accent2"/>
            </a:solidFill>
            <a:round/>
            <a:tailEnd type="triangle" w="med" len="med"/>
          </a:ln>
          <a:effectLst/>
        </p:spPr>
        <p:txBody>
          <a:bodyPr/>
          <a:lstStyle/>
          <a:p>
            <a:endParaRPr lang="en-US"/>
          </a:p>
        </p:txBody>
      </p:sp>
      <p:sp>
        <p:nvSpPr>
          <p:cNvPr id="1004644"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4645"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4646"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4647"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4648"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4649"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4650"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4651"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4652"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4653"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4654"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4655"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4656"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4657"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4658"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4659"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4660"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4661"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4662"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3"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4"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5"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6"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7"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8"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9"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70"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4671"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4672"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4673"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4674"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4675" name="Rectangle 131"/>
          <p:cNvSpPr>
            <a:spLocks noChangeArrowheads="1"/>
          </p:cNvSpPr>
          <p:nvPr/>
        </p:nvSpPr>
        <p:spPr bwMode="auto">
          <a:xfrm>
            <a:off x="4191000"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4676"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4677"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4678"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4679"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4680"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4681"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4682"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4683"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4684"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4685"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4686"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4687"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4688"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4689"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4690"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4691"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4692"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4693"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4694"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4695"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4696"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4697"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4698"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4699"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4700"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4701"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4702"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4703"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4704"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4705"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4706"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1004707"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1004708"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4709" name="Line 165"/>
          <p:cNvSpPr>
            <a:spLocks noChangeShapeType="1"/>
          </p:cNvSpPr>
          <p:nvPr/>
        </p:nvSpPr>
        <p:spPr bwMode="auto">
          <a:xfrm>
            <a:off x="6705600" y="1905000"/>
            <a:ext cx="0" cy="3048000"/>
          </a:xfrm>
          <a:prstGeom prst="line">
            <a:avLst/>
          </a:prstGeom>
          <a:noFill/>
          <a:ln w="28575">
            <a:solidFill>
              <a:schemeClr val="accent2"/>
            </a:solidFill>
            <a:round/>
          </a:ln>
          <a:effectLst/>
        </p:spPr>
        <p:txBody>
          <a:bodyPr/>
          <a:lstStyle/>
          <a:p>
            <a:endParaRPr lang="en-US"/>
          </a:p>
        </p:txBody>
      </p:sp>
      <p:sp>
        <p:nvSpPr>
          <p:cNvPr id="1004710"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4711" name="Oval 167"/>
          <p:cNvSpPr>
            <a:spLocks noChangeArrowheads="1"/>
          </p:cNvSpPr>
          <p:nvPr/>
        </p:nvSpPr>
        <p:spPr bwMode="auto">
          <a:xfrm>
            <a:off x="8153400" y="1447800"/>
            <a:ext cx="304800" cy="381000"/>
          </a:xfrm>
          <a:prstGeom prst="ellipse">
            <a:avLst/>
          </a:prstGeom>
          <a:noFill/>
          <a:ln w="28575">
            <a:solidFill>
              <a:schemeClr val="accent1"/>
            </a:solidFill>
            <a:round/>
          </a:ln>
          <a:effectLst/>
        </p:spPr>
        <p:txBody>
          <a:bodyPr wrap="none" anchor="ctr"/>
          <a:lstStyle/>
          <a:p>
            <a:endParaRPr lang="en-US"/>
          </a:p>
        </p:txBody>
      </p:sp>
      <p:sp>
        <p:nvSpPr>
          <p:cNvPr id="1004712"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4713" name="Oval 169"/>
          <p:cNvSpPr>
            <a:spLocks noChangeArrowheads="1"/>
          </p:cNvSpPr>
          <p:nvPr/>
        </p:nvSpPr>
        <p:spPr bwMode="auto">
          <a:xfrm>
            <a:off x="7467600" y="5791200"/>
            <a:ext cx="304800" cy="381000"/>
          </a:xfrm>
          <a:prstGeom prst="ellipse">
            <a:avLst/>
          </a:prstGeom>
          <a:noFill/>
          <a:ln w="28575">
            <a:solidFill>
              <a:schemeClr val="accent1"/>
            </a:solidFill>
            <a:round/>
          </a:ln>
          <a:effectLst/>
        </p:spPr>
        <p:txBody>
          <a:bodyPr wrap="none" anchor="ctr"/>
          <a:lstStyle/>
          <a:p>
            <a:endParaRPr lang="en-US"/>
          </a:p>
        </p:txBody>
      </p:sp>
      <p:sp>
        <p:nvSpPr>
          <p:cNvPr id="1004714" name="Oval 170"/>
          <p:cNvSpPr>
            <a:spLocks noChangeArrowheads="1"/>
          </p:cNvSpPr>
          <p:nvPr/>
        </p:nvSpPr>
        <p:spPr bwMode="auto">
          <a:xfrm>
            <a:off x="6858000" y="4343400"/>
            <a:ext cx="304800" cy="381000"/>
          </a:xfrm>
          <a:prstGeom prst="ellipse">
            <a:avLst/>
          </a:prstGeom>
          <a:noFill/>
          <a:ln w="28575">
            <a:solidFill>
              <a:schemeClr val="accent1"/>
            </a:solidFill>
            <a:round/>
          </a:ln>
          <a:effectLst/>
        </p:spPr>
        <p:txBody>
          <a:bodyPr wrap="none" anchor="ctr"/>
          <a:lstStyle/>
          <a:p>
            <a:endParaRPr lang="en-US"/>
          </a:p>
        </p:txBody>
      </p:sp>
      <p:sp>
        <p:nvSpPr>
          <p:cNvPr id="1004715" name="Oval 171"/>
          <p:cNvSpPr>
            <a:spLocks noChangeArrowheads="1"/>
          </p:cNvSpPr>
          <p:nvPr/>
        </p:nvSpPr>
        <p:spPr bwMode="auto">
          <a:xfrm>
            <a:off x="7467600" y="3810000"/>
            <a:ext cx="3810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625"/>
            <a:ext cx="10515600" cy="1325563"/>
          </a:xfrm>
        </p:spPr>
        <p:txBody>
          <a:bodyPr>
            <a:normAutofit fontScale="90000"/>
          </a:bodyPr>
          <a:lstStyle/>
          <a:p>
            <a:r>
              <a:rPr lang="en-US" dirty="0" smtClean="0"/>
              <a:t>Branch Instruction Data/Control Flow (alt.)</a:t>
            </a:r>
            <a:endParaRPr lang="en-US" dirty="0"/>
          </a:p>
        </p:txBody>
      </p:sp>
      <p:pic>
        <p:nvPicPr>
          <p:cNvPr id="5" name="Picture 6" descr="f04-21-P374493"/>
          <p:cNvPicPr>
            <a:picLocks noChangeAspect="1" noChangeArrowheads="1"/>
          </p:cNvPicPr>
          <p:nvPr/>
        </p:nvPicPr>
        <p:blipFill>
          <a:blip r:embed="rId1" cstate="print"/>
          <a:srcRect/>
          <a:stretch>
            <a:fillRect/>
          </a:stretch>
        </p:blipFill>
        <p:spPr bwMode="auto">
          <a:xfrm>
            <a:off x="2101879" y="779055"/>
            <a:ext cx="7565785" cy="5879305"/>
          </a:xfrm>
          <a:prstGeom prst="rect">
            <a:avLst/>
          </a:prstGeom>
          <a:noFill/>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ChangeArrowheads="1"/>
          </p:cNvSpPr>
          <p:nvPr>
            <p:ph type="title"/>
          </p:nvPr>
        </p:nvSpPr>
        <p:spPr>
          <a:xfrm>
            <a:off x="1047750" y="304800"/>
            <a:ext cx="9239250" cy="422275"/>
          </a:xfrm>
        </p:spPr>
        <p:txBody>
          <a:bodyPr>
            <a:normAutofit fontScale="90000"/>
          </a:bodyPr>
          <a:lstStyle/>
          <a:p>
            <a:r>
              <a:rPr lang="en-US"/>
              <a:t>Adding the Jump Operation </a:t>
            </a:r>
            <a:endParaRPr lang="en-US"/>
          </a:p>
        </p:txBody>
      </p:sp>
      <p:grpSp>
        <p:nvGrpSpPr>
          <p:cNvPr id="2" name="Group 3"/>
          <p:cNvGrpSpPr/>
          <p:nvPr/>
        </p:nvGrpSpPr>
        <p:grpSpPr bwMode="auto">
          <a:xfrm>
            <a:off x="3276600" y="1066800"/>
            <a:ext cx="381000" cy="990600"/>
            <a:chOff x="1392" y="2880"/>
            <a:chExt cx="288" cy="480"/>
          </a:xfrm>
        </p:grpSpPr>
        <p:sp>
          <p:nvSpPr>
            <p:cNvPr id="1013764"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13765"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13766"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13767"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13768"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13769"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13770"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13771" name="Rectangle 11"/>
          <p:cNvSpPr>
            <a:spLocks noChangeArrowheads="1"/>
          </p:cNvSpPr>
          <p:nvPr/>
        </p:nvSpPr>
        <p:spPr bwMode="auto">
          <a:xfrm>
            <a:off x="2576513" y="3733800"/>
            <a:ext cx="1447800" cy="1447800"/>
          </a:xfrm>
          <a:prstGeom prst="rect">
            <a:avLst/>
          </a:prstGeom>
          <a:noFill/>
          <a:ln w="12700">
            <a:solidFill>
              <a:schemeClr val="accent2"/>
            </a:solidFill>
            <a:miter lim="800000"/>
          </a:ln>
          <a:effectLst/>
        </p:spPr>
        <p:txBody>
          <a:bodyPr wrap="none" anchor="ctr"/>
          <a:lstStyle/>
          <a:p>
            <a:endParaRPr lang="en-US"/>
          </a:p>
        </p:txBody>
      </p:sp>
      <p:sp>
        <p:nvSpPr>
          <p:cNvPr id="1013772" name="Rectangle 12"/>
          <p:cNvSpPr>
            <a:spLocks noChangeArrowheads="1"/>
          </p:cNvSpPr>
          <p:nvPr/>
        </p:nvSpPr>
        <p:spPr bwMode="auto">
          <a:xfrm>
            <a:off x="2043113" y="4114800"/>
            <a:ext cx="228600" cy="838200"/>
          </a:xfrm>
          <a:prstGeom prst="rect">
            <a:avLst/>
          </a:prstGeom>
          <a:noFill/>
          <a:ln w="12700">
            <a:solidFill>
              <a:schemeClr val="accent2"/>
            </a:solidFill>
            <a:miter lim="800000"/>
          </a:ln>
          <a:effectLst/>
        </p:spPr>
        <p:txBody>
          <a:bodyPr wrap="none" anchor="ctr"/>
          <a:lstStyle/>
          <a:p>
            <a:endParaRPr lang="en-US"/>
          </a:p>
        </p:txBody>
      </p:sp>
      <p:sp>
        <p:nvSpPr>
          <p:cNvPr id="1013773" name="Line 13"/>
          <p:cNvSpPr>
            <a:spLocks noChangeShapeType="1"/>
          </p:cNvSpPr>
          <p:nvPr/>
        </p:nvSpPr>
        <p:spPr bwMode="auto">
          <a:xfrm>
            <a:off x="2271713" y="4495800"/>
            <a:ext cx="304800" cy="0"/>
          </a:xfrm>
          <a:prstGeom prst="line">
            <a:avLst/>
          </a:prstGeom>
          <a:noFill/>
          <a:ln w="28575">
            <a:solidFill>
              <a:schemeClr val="accent2"/>
            </a:solidFill>
            <a:round/>
            <a:tailEnd type="triangle" w="med" len="med"/>
          </a:ln>
          <a:effectLst/>
        </p:spPr>
        <p:txBody>
          <a:bodyPr/>
          <a:lstStyle/>
          <a:p>
            <a:endParaRPr lang="en-US"/>
          </a:p>
        </p:txBody>
      </p:sp>
      <p:sp>
        <p:nvSpPr>
          <p:cNvPr id="1013774" name="Line 14"/>
          <p:cNvSpPr>
            <a:spLocks noChangeShapeType="1"/>
          </p:cNvSpPr>
          <p:nvPr/>
        </p:nvSpPr>
        <p:spPr bwMode="auto">
          <a:xfrm>
            <a:off x="2362200" y="1219200"/>
            <a:ext cx="914400" cy="0"/>
          </a:xfrm>
          <a:prstGeom prst="line">
            <a:avLst/>
          </a:prstGeom>
          <a:noFill/>
          <a:ln w="28575">
            <a:solidFill>
              <a:schemeClr val="accent2"/>
            </a:solidFill>
            <a:round/>
            <a:tailEnd type="triangle" w="med" len="med"/>
          </a:ln>
          <a:effectLst/>
        </p:spPr>
        <p:txBody>
          <a:bodyPr/>
          <a:lstStyle/>
          <a:p>
            <a:endParaRPr lang="en-US"/>
          </a:p>
        </p:txBody>
      </p:sp>
      <p:sp>
        <p:nvSpPr>
          <p:cNvPr id="1013775" name="Line 15"/>
          <p:cNvSpPr>
            <a:spLocks noChangeShapeType="1"/>
          </p:cNvSpPr>
          <p:nvPr/>
        </p:nvSpPr>
        <p:spPr bwMode="auto">
          <a:xfrm>
            <a:off x="2895600" y="1905000"/>
            <a:ext cx="381000" cy="0"/>
          </a:xfrm>
          <a:prstGeom prst="line">
            <a:avLst/>
          </a:prstGeom>
          <a:noFill/>
          <a:ln w="28575">
            <a:solidFill>
              <a:schemeClr val="accent2"/>
            </a:solidFill>
            <a:round/>
            <a:tailEnd type="triangle" w="med" len="med"/>
          </a:ln>
          <a:effectLst/>
        </p:spPr>
        <p:txBody>
          <a:bodyPr/>
          <a:lstStyle/>
          <a:p>
            <a:endParaRPr lang="en-US"/>
          </a:p>
        </p:txBody>
      </p:sp>
      <p:sp>
        <p:nvSpPr>
          <p:cNvPr id="1013776" name="Text Box 16"/>
          <p:cNvSpPr txBox="1">
            <a:spLocks noChangeArrowheads="1"/>
          </p:cNvSpPr>
          <p:nvPr/>
        </p:nvSpPr>
        <p:spPr bwMode="auto">
          <a:xfrm>
            <a:off x="2500313" y="42672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13777" name="Text Box 17"/>
          <p:cNvSpPr txBox="1">
            <a:spLocks noChangeArrowheads="1"/>
          </p:cNvSpPr>
          <p:nvPr/>
        </p:nvSpPr>
        <p:spPr bwMode="auto">
          <a:xfrm>
            <a:off x="3262313" y="43434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13778" name="Text Box 18"/>
          <p:cNvSpPr txBox="1">
            <a:spLocks noChangeArrowheads="1"/>
          </p:cNvSpPr>
          <p:nvPr/>
        </p:nvSpPr>
        <p:spPr bwMode="auto">
          <a:xfrm>
            <a:off x="2781141" y="38100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13779" name="Text Box 19"/>
          <p:cNvSpPr txBox="1">
            <a:spLocks noChangeArrowheads="1"/>
          </p:cNvSpPr>
          <p:nvPr/>
        </p:nvSpPr>
        <p:spPr bwMode="auto">
          <a:xfrm>
            <a:off x="32766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13780" name="Text Box 20"/>
          <p:cNvSpPr txBox="1">
            <a:spLocks noChangeArrowheads="1"/>
          </p:cNvSpPr>
          <p:nvPr/>
        </p:nvSpPr>
        <p:spPr bwMode="auto">
          <a:xfrm>
            <a:off x="1966913" y="43434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13781" name="Line 21"/>
          <p:cNvSpPr>
            <a:spLocks noChangeShapeType="1"/>
          </p:cNvSpPr>
          <p:nvPr/>
        </p:nvSpPr>
        <p:spPr bwMode="auto">
          <a:xfrm>
            <a:off x="1752600" y="762000"/>
            <a:ext cx="7620000" cy="0"/>
          </a:xfrm>
          <a:prstGeom prst="line">
            <a:avLst/>
          </a:prstGeom>
          <a:noFill/>
          <a:ln w="28575">
            <a:solidFill>
              <a:schemeClr val="accent2"/>
            </a:solidFill>
            <a:round/>
          </a:ln>
          <a:effectLst/>
        </p:spPr>
        <p:txBody>
          <a:bodyPr/>
          <a:lstStyle/>
          <a:p>
            <a:endParaRPr lang="en-US"/>
          </a:p>
        </p:txBody>
      </p:sp>
      <p:sp>
        <p:nvSpPr>
          <p:cNvPr id="1013782" name="Line 22"/>
          <p:cNvSpPr>
            <a:spLocks noChangeShapeType="1"/>
          </p:cNvSpPr>
          <p:nvPr/>
        </p:nvSpPr>
        <p:spPr bwMode="auto">
          <a:xfrm>
            <a:off x="1738313" y="4495800"/>
            <a:ext cx="304800" cy="0"/>
          </a:xfrm>
          <a:prstGeom prst="line">
            <a:avLst/>
          </a:prstGeom>
          <a:noFill/>
          <a:ln w="28575">
            <a:solidFill>
              <a:schemeClr val="accent2"/>
            </a:solidFill>
            <a:round/>
            <a:tailEnd type="triangle" w="med" len="med"/>
          </a:ln>
          <a:effectLst/>
        </p:spPr>
        <p:txBody>
          <a:bodyPr/>
          <a:lstStyle/>
          <a:p>
            <a:endParaRPr lang="en-US"/>
          </a:p>
        </p:txBody>
      </p:sp>
      <p:sp>
        <p:nvSpPr>
          <p:cNvPr id="1013783" name="Text Box 23"/>
          <p:cNvSpPr txBox="1">
            <a:spLocks noChangeArrowheads="1"/>
          </p:cNvSpPr>
          <p:nvPr/>
        </p:nvSpPr>
        <p:spPr bwMode="auto">
          <a:xfrm>
            <a:off x="2667000" y="17526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13784" name="Rectangle 24"/>
          <p:cNvSpPr>
            <a:spLocks noChangeArrowheads="1"/>
          </p:cNvSpPr>
          <p:nvPr/>
        </p:nvSpPr>
        <p:spPr bwMode="auto">
          <a:xfrm>
            <a:off x="50292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1013785" name="Line 25"/>
          <p:cNvSpPr>
            <a:spLocks noChangeShapeType="1"/>
          </p:cNvSpPr>
          <p:nvPr/>
        </p:nvSpPr>
        <p:spPr bwMode="auto">
          <a:xfrm>
            <a:off x="4024313" y="4495800"/>
            <a:ext cx="152400" cy="0"/>
          </a:xfrm>
          <a:prstGeom prst="line">
            <a:avLst/>
          </a:prstGeom>
          <a:noFill/>
          <a:ln w="28575">
            <a:solidFill>
              <a:schemeClr val="accent2"/>
            </a:solidFill>
            <a:round/>
          </a:ln>
          <a:effectLst/>
        </p:spPr>
        <p:txBody>
          <a:bodyPr/>
          <a:lstStyle/>
          <a:p>
            <a:endParaRPr lang="en-US"/>
          </a:p>
        </p:txBody>
      </p:sp>
      <p:sp>
        <p:nvSpPr>
          <p:cNvPr id="1013786" name="Line 26"/>
          <p:cNvSpPr>
            <a:spLocks noChangeShapeType="1"/>
          </p:cNvSpPr>
          <p:nvPr/>
        </p:nvSpPr>
        <p:spPr bwMode="auto">
          <a:xfrm>
            <a:off x="4176713" y="4267200"/>
            <a:ext cx="852487" cy="0"/>
          </a:xfrm>
          <a:prstGeom prst="line">
            <a:avLst/>
          </a:prstGeom>
          <a:noFill/>
          <a:ln w="19050">
            <a:solidFill>
              <a:schemeClr val="tx1"/>
            </a:solidFill>
            <a:round/>
            <a:tailEnd type="triangle" w="med" len="med"/>
          </a:ln>
          <a:effectLst/>
        </p:spPr>
        <p:txBody>
          <a:bodyPr/>
          <a:lstStyle/>
          <a:p>
            <a:endParaRPr lang="en-US"/>
          </a:p>
        </p:txBody>
      </p:sp>
      <p:sp>
        <p:nvSpPr>
          <p:cNvPr id="1013787" name="Line 27"/>
          <p:cNvSpPr>
            <a:spLocks noChangeShapeType="1"/>
          </p:cNvSpPr>
          <p:nvPr/>
        </p:nvSpPr>
        <p:spPr bwMode="auto">
          <a:xfrm>
            <a:off x="4176713" y="4800600"/>
            <a:ext cx="471487" cy="0"/>
          </a:xfrm>
          <a:prstGeom prst="line">
            <a:avLst/>
          </a:prstGeom>
          <a:noFill/>
          <a:ln w="19050">
            <a:solidFill>
              <a:schemeClr val="tx1"/>
            </a:solidFill>
            <a:round/>
            <a:tailEnd type="triangle" w="med" len="med"/>
          </a:ln>
          <a:effectLst/>
        </p:spPr>
        <p:txBody>
          <a:bodyPr/>
          <a:lstStyle/>
          <a:p>
            <a:endParaRPr lang="en-US"/>
          </a:p>
        </p:txBody>
      </p:sp>
      <p:sp>
        <p:nvSpPr>
          <p:cNvPr id="1013788" name="Line 28"/>
          <p:cNvSpPr>
            <a:spLocks noChangeShapeType="1"/>
          </p:cNvSpPr>
          <p:nvPr/>
        </p:nvSpPr>
        <p:spPr bwMode="auto">
          <a:xfrm>
            <a:off x="9906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789" name="Line 29"/>
          <p:cNvSpPr>
            <a:spLocks noChangeShapeType="1"/>
          </p:cNvSpPr>
          <p:nvPr/>
        </p:nvSpPr>
        <p:spPr bwMode="auto">
          <a:xfrm>
            <a:off x="4176713" y="3886200"/>
            <a:ext cx="852487" cy="0"/>
          </a:xfrm>
          <a:prstGeom prst="line">
            <a:avLst/>
          </a:prstGeom>
          <a:noFill/>
          <a:ln w="19050">
            <a:solidFill>
              <a:schemeClr val="tx1"/>
            </a:solidFill>
            <a:round/>
            <a:tailEnd type="triangle" w="med" len="med"/>
          </a:ln>
          <a:effectLst/>
        </p:spPr>
        <p:txBody>
          <a:bodyPr/>
          <a:lstStyle/>
          <a:p>
            <a:endParaRPr lang="en-US"/>
          </a:p>
        </p:txBody>
      </p:sp>
      <p:sp>
        <p:nvSpPr>
          <p:cNvPr id="1013790" name="Line 30"/>
          <p:cNvSpPr>
            <a:spLocks noChangeShapeType="1"/>
          </p:cNvSpPr>
          <p:nvPr/>
        </p:nvSpPr>
        <p:spPr bwMode="auto">
          <a:xfrm>
            <a:off x="6477000" y="4114800"/>
            <a:ext cx="863600" cy="0"/>
          </a:xfrm>
          <a:prstGeom prst="line">
            <a:avLst/>
          </a:prstGeom>
          <a:noFill/>
          <a:ln w="28575">
            <a:solidFill>
              <a:schemeClr val="tx1"/>
            </a:solidFill>
            <a:round/>
            <a:tailEnd type="triangle" w="med" len="med"/>
          </a:ln>
          <a:effectLst/>
        </p:spPr>
        <p:txBody>
          <a:bodyPr/>
          <a:lstStyle/>
          <a:p>
            <a:endParaRPr lang="en-US"/>
          </a:p>
        </p:txBody>
      </p:sp>
      <p:sp>
        <p:nvSpPr>
          <p:cNvPr id="1013791" name="Line 31"/>
          <p:cNvSpPr>
            <a:spLocks noChangeShapeType="1"/>
          </p:cNvSpPr>
          <p:nvPr/>
        </p:nvSpPr>
        <p:spPr bwMode="auto">
          <a:xfrm>
            <a:off x="6629400" y="4724400"/>
            <a:ext cx="279400" cy="0"/>
          </a:xfrm>
          <a:prstGeom prst="line">
            <a:avLst/>
          </a:prstGeom>
          <a:noFill/>
          <a:ln w="28575">
            <a:solidFill>
              <a:schemeClr val="tx1"/>
            </a:solidFill>
            <a:round/>
            <a:tailEnd type="triangle" w="med" len="med"/>
          </a:ln>
          <a:effectLst/>
        </p:spPr>
        <p:txBody>
          <a:bodyPr/>
          <a:lstStyle/>
          <a:p>
            <a:endParaRPr lang="en-US"/>
          </a:p>
        </p:txBody>
      </p:sp>
      <p:sp>
        <p:nvSpPr>
          <p:cNvPr id="1013792" name="Line 32"/>
          <p:cNvSpPr>
            <a:spLocks noChangeShapeType="1"/>
          </p:cNvSpPr>
          <p:nvPr/>
        </p:nvSpPr>
        <p:spPr bwMode="auto">
          <a:xfrm>
            <a:off x="8001000" y="5867400"/>
            <a:ext cx="1930400" cy="0"/>
          </a:xfrm>
          <a:prstGeom prst="line">
            <a:avLst/>
          </a:prstGeom>
          <a:noFill/>
          <a:ln w="28575">
            <a:solidFill>
              <a:schemeClr val="tx1"/>
            </a:solidFill>
            <a:round/>
          </a:ln>
          <a:effectLst/>
        </p:spPr>
        <p:txBody>
          <a:bodyPr/>
          <a:lstStyle/>
          <a:p>
            <a:endParaRPr lang="en-US"/>
          </a:p>
        </p:txBody>
      </p:sp>
      <p:sp>
        <p:nvSpPr>
          <p:cNvPr id="1013793" name="Line 33"/>
          <p:cNvSpPr>
            <a:spLocks noChangeShapeType="1"/>
          </p:cNvSpPr>
          <p:nvPr/>
        </p:nvSpPr>
        <p:spPr bwMode="auto">
          <a:xfrm>
            <a:off x="7848600" y="4495800"/>
            <a:ext cx="177800" cy="0"/>
          </a:xfrm>
          <a:prstGeom prst="line">
            <a:avLst/>
          </a:prstGeom>
          <a:noFill/>
          <a:ln w="28575">
            <a:solidFill>
              <a:schemeClr val="tx1"/>
            </a:solidFill>
            <a:round/>
          </a:ln>
          <a:effectLst/>
        </p:spPr>
        <p:txBody>
          <a:bodyPr/>
          <a:lstStyle/>
          <a:p>
            <a:endParaRPr lang="en-US"/>
          </a:p>
        </p:txBody>
      </p:sp>
      <p:sp>
        <p:nvSpPr>
          <p:cNvPr id="1013794" name="Text Box 34"/>
          <p:cNvSpPr txBox="1">
            <a:spLocks noChangeArrowheads="1"/>
          </p:cNvSpPr>
          <p:nvPr/>
        </p:nvSpPr>
        <p:spPr bwMode="auto">
          <a:xfrm>
            <a:off x="4953000" y="48768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13795" name="Text Box 35"/>
          <p:cNvSpPr txBox="1">
            <a:spLocks noChangeArrowheads="1"/>
          </p:cNvSpPr>
          <p:nvPr/>
        </p:nvSpPr>
        <p:spPr bwMode="auto">
          <a:xfrm>
            <a:off x="4953000" y="37338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13796" name="Text Box 36"/>
          <p:cNvSpPr txBox="1">
            <a:spLocks noChangeArrowheads="1"/>
          </p:cNvSpPr>
          <p:nvPr/>
        </p:nvSpPr>
        <p:spPr bwMode="auto">
          <a:xfrm>
            <a:off x="4953000" y="41148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13797" name="Text Box 37"/>
          <p:cNvSpPr txBox="1">
            <a:spLocks noChangeArrowheads="1"/>
          </p:cNvSpPr>
          <p:nvPr/>
        </p:nvSpPr>
        <p:spPr bwMode="auto">
          <a:xfrm>
            <a:off x="4953000" y="44958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13798" name="Text Box 38"/>
          <p:cNvSpPr txBox="1">
            <a:spLocks noChangeArrowheads="1"/>
          </p:cNvSpPr>
          <p:nvPr/>
        </p:nvSpPr>
        <p:spPr bwMode="auto">
          <a:xfrm>
            <a:off x="5267802" y="39624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13799" name="Text Box 39"/>
          <p:cNvSpPr txBox="1">
            <a:spLocks noChangeArrowheads="1"/>
          </p:cNvSpPr>
          <p:nvPr/>
        </p:nvSpPr>
        <p:spPr bwMode="auto">
          <a:xfrm>
            <a:off x="5837873" y="38862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13800" name="Text Box 40"/>
          <p:cNvSpPr txBox="1">
            <a:spLocks noChangeArrowheads="1"/>
          </p:cNvSpPr>
          <p:nvPr/>
        </p:nvSpPr>
        <p:spPr bwMode="auto">
          <a:xfrm>
            <a:off x="5863273" y="45720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13801" name="Freeform 41"/>
          <p:cNvSpPr/>
          <p:nvPr/>
        </p:nvSpPr>
        <p:spPr bwMode="auto">
          <a:xfrm>
            <a:off x="7315200" y="38100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013802" name="Rectangle 42"/>
          <p:cNvSpPr>
            <a:spLocks noChangeArrowheads="1"/>
          </p:cNvSpPr>
          <p:nvPr/>
        </p:nvSpPr>
        <p:spPr bwMode="auto">
          <a:xfrm>
            <a:off x="7416800" y="44196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13803" name="Rectangle 43"/>
          <p:cNvSpPr>
            <a:spLocks noChangeArrowheads="1"/>
          </p:cNvSpPr>
          <p:nvPr/>
        </p:nvSpPr>
        <p:spPr bwMode="auto">
          <a:xfrm>
            <a:off x="7315200" y="34290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13804" name="Rectangle 44"/>
          <p:cNvSpPr>
            <a:spLocks noChangeArrowheads="1"/>
          </p:cNvSpPr>
          <p:nvPr/>
        </p:nvSpPr>
        <p:spPr bwMode="auto">
          <a:xfrm>
            <a:off x="7467600" y="40386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13805" name="Line 45"/>
          <p:cNvSpPr>
            <a:spLocks noChangeShapeType="1"/>
          </p:cNvSpPr>
          <p:nvPr/>
        </p:nvSpPr>
        <p:spPr bwMode="auto">
          <a:xfrm>
            <a:off x="7620000" y="4876800"/>
            <a:ext cx="0" cy="533400"/>
          </a:xfrm>
          <a:prstGeom prst="line">
            <a:avLst/>
          </a:prstGeom>
          <a:noFill/>
          <a:ln w="19050">
            <a:solidFill>
              <a:schemeClr val="accent1"/>
            </a:solidFill>
            <a:round/>
            <a:headEnd type="triangle" w="med" len="med"/>
          </a:ln>
          <a:effectLst/>
        </p:spPr>
        <p:txBody>
          <a:bodyPr/>
          <a:lstStyle/>
          <a:p>
            <a:endParaRPr lang="en-US"/>
          </a:p>
        </p:txBody>
      </p:sp>
      <p:sp>
        <p:nvSpPr>
          <p:cNvPr id="1013806" name="Line 46"/>
          <p:cNvSpPr>
            <a:spLocks noChangeShapeType="1"/>
          </p:cNvSpPr>
          <p:nvPr/>
        </p:nvSpPr>
        <p:spPr bwMode="auto">
          <a:xfrm>
            <a:off x="5715000" y="3124200"/>
            <a:ext cx="0" cy="609600"/>
          </a:xfrm>
          <a:prstGeom prst="line">
            <a:avLst/>
          </a:prstGeom>
          <a:noFill/>
          <a:ln w="12700">
            <a:solidFill>
              <a:schemeClr val="accent1"/>
            </a:solidFill>
            <a:round/>
            <a:tailEnd type="triangle" w="med" len="med"/>
          </a:ln>
          <a:effectLst/>
        </p:spPr>
        <p:txBody>
          <a:bodyPr/>
          <a:lstStyle/>
          <a:p>
            <a:endParaRPr lang="en-US"/>
          </a:p>
        </p:txBody>
      </p:sp>
      <p:sp>
        <p:nvSpPr>
          <p:cNvPr id="1013807" name="Rectangle 47"/>
          <p:cNvSpPr>
            <a:spLocks noChangeArrowheads="1"/>
          </p:cNvSpPr>
          <p:nvPr/>
        </p:nvSpPr>
        <p:spPr bwMode="auto">
          <a:xfrm>
            <a:off x="5715000" y="31242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13808" name="Line 48"/>
          <p:cNvSpPr>
            <a:spLocks noChangeShapeType="1"/>
          </p:cNvSpPr>
          <p:nvPr/>
        </p:nvSpPr>
        <p:spPr bwMode="auto">
          <a:xfrm flipV="1">
            <a:off x="7467600" y="3657600"/>
            <a:ext cx="0" cy="228600"/>
          </a:xfrm>
          <a:prstGeom prst="line">
            <a:avLst/>
          </a:prstGeom>
          <a:noFill/>
          <a:ln w="12700">
            <a:solidFill>
              <a:schemeClr val="tx1"/>
            </a:solidFill>
            <a:round/>
            <a:tailEnd type="triangle" w="med" len="med"/>
          </a:ln>
          <a:effectLst/>
        </p:spPr>
        <p:txBody>
          <a:bodyPr/>
          <a:lstStyle/>
          <a:p>
            <a:endParaRPr lang="en-US"/>
          </a:p>
        </p:txBody>
      </p:sp>
      <p:sp>
        <p:nvSpPr>
          <p:cNvPr id="1013809" name="Line 49"/>
          <p:cNvSpPr>
            <a:spLocks noChangeShapeType="1"/>
          </p:cNvSpPr>
          <p:nvPr/>
        </p:nvSpPr>
        <p:spPr bwMode="auto">
          <a:xfrm flipV="1">
            <a:off x="7772400" y="2362200"/>
            <a:ext cx="0" cy="1752600"/>
          </a:xfrm>
          <a:prstGeom prst="line">
            <a:avLst/>
          </a:prstGeom>
          <a:noFill/>
          <a:ln w="12700">
            <a:solidFill>
              <a:schemeClr val="accent1"/>
            </a:solidFill>
            <a:round/>
          </a:ln>
          <a:effectLst/>
        </p:spPr>
        <p:txBody>
          <a:bodyPr/>
          <a:lstStyle/>
          <a:p>
            <a:endParaRPr lang="en-US"/>
          </a:p>
        </p:txBody>
      </p:sp>
      <p:sp>
        <p:nvSpPr>
          <p:cNvPr id="1013810" name="Line 50"/>
          <p:cNvSpPr>
            <a:spLocks noChangeShapeType="1"/>
          </p:cNvSpPr>
          <p:nvPr/>
        </p:nvSpPr>
        <p:spPr bwMode="auto">
          <a:xfrm>
            <a:off x="10515600" y="4648200"/>
            <a:ext cx="0" cy="1981200"/>
          </a:xfrm>
          <a:prstGeom prst="line">
            <a:avLst/>
          </a:prstGeom>
          <a:noFill/>
          <a:ln w="28575">
            <a:solidFill>
              <a:schemeClr val="tx1"/>
            </a:solidFill>
            <a:round/>
          </a:ln>
          <a:effectLst/>
        </p:spPr>
        <p:txBody>
          <a:bodyPr/>
          <a:lstStyle/>
          <a:p>
            <a:endParaRPr lang="en-US"/>
          </a:p>
        </p:txBody>
      </p:sp>
      <p:sp>
        <p:nvSpPr>
          <p:cNvPr id="1013811" name="Rectangle 51"/>
          <p:cNvSpPr>
            <a:spLocks noChangeArrowheads="1"/>
          </p:cNvSpPr>
          <p:nvPr/>
        </p:nvSpPr>
        <p:spPr bwMode="auto">
          <a:xfrm>
            <a:off x="83820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1013812" name="Line 52"/>
          <p:cNvSpPr>
            <a:spLocks noChangeShapeType="1"/>
          </p:cNvSpPr>
          <p:nvPr/>
        </p:nvSpPr>
        <p:spPr bwMode="auto">
          <a:xfrm>
            <a:off x="9829800" y="4495800"/>
            <a:ext cx="304800" cy="0"/>
          </a:xfrm>
          <a:prstGeom prst="line">
            <a:avLst/>
          </a:prstGeom>
          <a:noFill/>
          <a:ln w="28575">
            <a:solidFill>
              <a:schemeClr val="tx1"/>
            </a:solidFill>
            <a:round/>
            <a:tailEnd type="triangle" w="med" len="med"/>
          </a:ln>
          <a:effectLst/>
        </p:spPr>
        <p:txBody>
          <a:bodyPr/>
          <a:lstStyle/>
          <a:p>
            <a:endParaRPr lang="en-US"/>
          </a:p>
        </p:txBody>
      </p:sp>
      <p:sp>
        <p:nvSpPr>
          <p:cNvPr id="1013813" name="Line 53"/>
          <p:cNvSpPr>
            <a:spLocks noChangeShapeType="1"/>
          </p:cNvSpPr>
          <p:nvPr/>
        </p:nvSpPr>
        <p:spPr bwMode="auto">
          <a:xfrm>
            <a:off x="8001000" y="4038600"/>
            <a:ext cx="406400" cy="0"/>
          </a:xfrm>
          <a:prstGeom prst="line">
            <a:avLst/>
          </a:prstGeom>
          <a:noFill/>
          <a:ln w="28575">
            <a:solidFill>
              <a:schemeClr val="tx1"/>
            </a:solidFill>
            <a:round/>
            <a:tailEnd type="triangle" w="med" len="med"/>
          </a:ln>
          <a:effectLst/>
        </p:spPr>
        <p:txBody>
          <a:bodyPr/>
          <a:lstStyle/>
          <a:p>
            <a:endParaRPr lang="en-US"/>
          </a:p>
        </p:txBody>
      </p:sp>
      <p:sp>
        <p:nvSpPr>
          <p:cNvPr id="1013814" name="Line 54"/>
          <p:cNvSpPr>
            <a:spLocks noChangeShapeType="1"/>
          </p:cNvSpPr>
          <p:nvPr/>
        </p:nvSpPr>
        <p:spPr bwMode="auto">
          <a:xfrm>
            <a:off x="8153400" y="4876800"/>
            <a:ext cx="0" cy="457200"/>
          </a:xfrm>
          <a:prstGeom prst="line">
            <a:avLst/>
          </a:prstGeom>
          <a:noFill/>
          <a:ln w="28575">
            <a:solidFill>
              <a:schemeClr val="tx1"/>
            </a:solidFill>
            <a:round/>
          </a:ln>
          <a:effectLst/>
        </p:spPr>
        <p:txBody>
          <a:bodyPr/>
          <a:lstStyle/>
          <a:p>
            <a:endParaRPr lang="en-US"/>
          </a:p>
        </p:txBody>
      </p:sp>
      <p:sp>
        <p:nvSpPr>
          <p:cNvPr id="1013815" name="Text Box 55"/>
          <p:cNvSpPr txBox="1">
            <a:spLocks noChangeArrowheads="1"/>
          </p:cNvSpPr>
          <p:nvPr/>
        </p:nvSpPr>
        <p:spPr bwMode="auto">
          <a:xfrm>
            <a:off x="8270399" y="41910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13816" name="Text Box 56"/>
          <p:cNvSpPr txBox="1">
            <a:spLocks noChangeArrowheads="1"/>
          </p:cNvSpPr>
          <p:nvPr/>
        </p:nvSpPr>
        <p:spPr bwMode="auto">
          <a:xfrm>
            <a:off x="8305800" y="38862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13817" name="Text Box 57"/>
          <p:cNvSpPr txBox="1">
            <a:spLocks noChangeArrowheads="1"/>
          </p:cNvSpPr>
          <p:nvPr/>
        </p:nvSpPr>
        <p:spPr bwMode="auto">
          <a:xfrm>
            <a:off x="83058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13818" name="Text Box 58"/>
          <p:cNvSpPr txBox="1">
            <a:spLocks noChangeArrowheads="1"/>
          </p:cNvSpPr>
          <p:nvPr/>
        </p:nvSpPr>
        <p:spPr bwMode="auto">
          <a:xfrm>
            <a:off x="8991600" y="43434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13819" name="Line 59"/>
          <p:cNvSpPr>
            <a:spLocks noChangeShapeType="1"/>
          </p:cNvSpPr>
          <p:nvPr/>
        </p:nvSpPr>
        <p:spPr bwMode="auto">
          <a:xfrm>
            <a:off x="9067800" y="2819400"/>
            <a:ext cx="0" cy="914400"/>
          </a:xfrm>
          <a:prstGeom prst="line">
            <a:avLst/>
          </a:prstGeom>
          <a:noFill/>
          <a:ln w="12700">
            <a:solidFill>
              <a:schemeClr val="accent1"/>
            </a:solidFill>
            <a:round/>
            <a:tailEnd type="triangle" w="med" len="med"/>
          </a:ln>
          <a:effectLst/>
        </p:spPr>
        <p:txBody>
          <a:bodyPr/>
          <a:lstStyle/>
          <a:p>
            <a:endParaRPr lang="en-US"/>
          </a:p>
        </p:txBody>
      </p:sp>
      <p:sp>
        <p:nvSpPr>
          <p:cNvPr id="1013820" name="Rectangle 60"/>
          <p:cNvSpPr>
            <a:spLocks noChangeArrowheads="1"/>
          </p:cNvSpPr>
          <p:nvPr/>
        </p:nvSpPr>
        <p:spPr bwMode="auto">
          <a:xfrm>
            <a:off x="8077200" y="25908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13821" name="Rectangle 61"/>
          <p:cNvSpPr>
            <a:spLocks noChangeArrowheads="1"/>
          </p:cNvSpPr>
          <p:nvPr/>
        </p:nvSpPr>
        <p:spPr bwMode="auto">
          <a:xfrm>
            <a:off x="93726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13822" name="Line 62"/>
          <p:cNvSpPr>
            <a:spLocks noChangeShapeType="1"/>
          </p:cNvSpPr>
          <p:nvPr/>
        </p:nvSpPr>
        <p:spPr bwMode="auto">
          <a:xfrm>
            <a:off x="9067800" y="5181600"/>
            <a:ext cx="0" cy="304800"/>
          </a:xfrm>
          <a:prstGeom prst="line">
            <a:avLst/>
          </a:prstGeom>
          <a:noFill/>
          <a:ln w="12700">
            <a:solidFill>
              <a:schemeClr val="accent1"/>
            </a:solidFill>
            <a:round/>
            <a:headEnd type="triangle" w="med" len="med"/>
          </a:ln>
          <a:effectLst/>
        </p:spPr>
        <p:txBody>
          <a:bodyPr/>
          <a:lstStyle/>
          <a:p>
            <a:endParaRPr lang="en-US"/>
          </a:p>
        </p:txBody>
      </p:sp>
      <p:sp>
        <p:nvSpPr>
          <p:cNvPr id="1013823" name="Line 63"/>
          <p:cNvSpPr>
            <a:spLocks noChangeShapeType="1"/>
          </p:cNvSpPr>
          <p:nvPr/>
        </p:nvSpPr>
        <p:spPr bwMode="auto">
          <a:xfrm>
            <a:off x="4800600" y="6629400"/>
            <a:ext cx="5715000" cy="0"/>
          </a:xfrm>
          <a:prstGeom prst="line">
            <a:avLst/>
          </a:prstGeom>
          <a:noFill/>
          <a:ln w="28575">
            <a:solidFill>
              <a:schemeClr val="tx1"/>
            </a:solidFill>
            <a:round/>
          </a:ln>
          <a:effectLst/>
        </p:spPr>
        <p:txBody>
          <a:bodyPr/>
          <a:lstStyle/>
          <a:p>
            <a:endParaRPr lang="en-US"/>
          </a:p>
        </p:txBody>
      </p:sp>
      <p:sp>
        <p:nvSpPr>
          <p:cNvPr id="1013824" name="Line 64"/>
          <p:cNvSpPr>
            <a:spLocks noChangeShapeType="1"/>
          </p:cNvSpPr>
          <p:nvPr/>
        </p:nvSpPr>
        <p:spPr bwMode="auto">
          <a:xfrm>
            <a:off x="6578600" y="5334000"/>
            <a:ext cx="1600200" cy="0"/>
          </a:xfrm>
          <a:prstGeom prst="line">
            <a:avLst/>
          </a:prstGeom>
          <a:noFill/>
          <a:ln w="28575">
            <a:solidFill>
              <a:schemeClr val="tx1"/>
            </a:solidFill>
            <a:round/>
          </a:ln>
          <a:effectLst/>
        </p:spPr>
        <p:txBody>
          <a:bodyPr/>
          <a:lstStyle/>
          <a:p>
            <a:endParaRPr lang="en-US"/>
          </a:p>
        </p:txBody>
      </p:sp>
      <p:sp>
        <p:nvSpPr>
          <p:cNvPr id="1013825" name="Line 65"/>
          <p:cNvSpPr>
            <a:spLocks noChangeShapeType="1"/>
          </p:cNvSpPr>
          <p:nvPr/>
        </p:nvSpPr>
        <p:spPr bwMode="auto">
          <a:xfrm>
            <a:off x="6335713" y="5715000"/>
            <a:ext cx="381000" cy="0"/>
          </a:xfrm>
          <a:prstGeom prst="line">
            <a:avLst/>
          </a:prstGeom>
          <a:noFill/>
          <a:ln w="28575">
            <a:solidFill>
              <a:schemeClr val="tx1"/>
            </a:solidFill>
            <a:round/>
          </a:ln>
          <a:effectLst/>
        </p:spPr>
        <p:txBody>
          <a:bodyPr/>
          <a:lstStyle/>
          <a:p>
            <a:endParaRPr lang="en-US"/>
          </a:p>
        </p:txBody>
      </p:sp>
      <p:sp>
        <p:nvSpPr>
          <p:cNvPr id="1013826" name="Oval 66"/>
          <p:cNvSpPr>
            <a:spLocks noChangeArrowheads="1"/>
          </p:cNvSpPr>
          <p:nvPr/>
        </p:nvSpPr>
        <p:spPr bwMode="auto">
          <a:xfrm>
            <a:off x="5726113" y="5334000"/>
            <a:ext cx="609600" cy="838200"/>
          </a:xfrm>
          <a:prstGeom prst="ellipse">
            <a:avLst/>
          </a:prstGeom>
          <a:noFill/>
          <a:ln w="12700">
            <a:solidFill>
              <a:schemeClr val="tx1"/>
            </a:solidFill>
            <a:round/>
          </a:ln>
          <a:effectLst/>
        </p:spPr>
        <p:txBody>
          <a:bodyPr wrap="none" anchor="ctr"/>
          <a:lstStyle/>
          <a:p>
            <a:endParaRPr lang="en-US"/>
          </a:p>
        </p:txBody>
      </p:sp>
      <p:sp>
        <p:nvSpPr>
          <p:cNvPr id="1013827" name="Rectangle 67"/>
          <p:cNvSpPr>
            <a:spLocks noChangeArrowheads="1"/>
          </p:cNvSpPr>
          <p:nvPr/>
        </p:nvSpPr>
        <p:spPr bwMode="auto">
          <a:xfrm>
            <a:off x="5776913" y="54864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13828" name="Line 68"/>
          <p:cNvSpPr>
            <a:spLocks noChangeShapeType="1"/>
          </p:cNvSpPr>
          <p:nvPr/>
        </p:nvSpPr>
        <p:spPr bwMode="auto">
          <a:xfrm>
            <a:off x="4162425" y="5715000"/>
            <a:ext cx="1563688" cy="0"/>
          </a:xfrm>
          <a:prstGeom prst="line">
            <a:avLst/>
          </a:prstGeom>
          <a:noFill/>
          <a:ln w="28575">
            <a:solidFill>
              <a:schemeClr val="tx1"/>
            </a:solidFill>
            <a:round/>
          </a:ln>
          <a:effectLst/>
        </p:spPr>
        <p:txBody>
          <a:bodyPr/>
          <a:lstStyle/>
          <a:p>
            <a:endParaRPr lang="en-US"/>
          </a:p>
        </p:txBody>
      </p:sp>
      <p:sp>
        <p:nvSpPr>
          <p:cNvPr id="1013829" name="Line 69"/>
          <p:cNvSpPr>
            <a:spLocks noChangeShapeType="1"/>
          </p:cNvSpPr>
          <p:nvPr/>
        </p:nvSpPr>
        <p:spPr bwMode="auto">
          <a:xfrm>
            <a:off x="5395913" y="5638800"/>
            <a:ext cx="76200" cy="152400"/>
          </a:xfrm>
          <a:prstGeom prst="line">
            <a:avLst/>
          </a:prstGeom>
          <a:noFill/>
          <a:ln w="12700">
            <a:solidFill>
              <a:schemeClr val="tx1"/>
            </a:solidFill>
            <a:round/>
          </a:ln>
          <a:effectLst/>
        </p:spPr>
        <p:txBody>
          <a:bodyPr/>
          <a:lstStyle/>
          <a:p>
            <a:endParaRPr lang="en-US"/>
          </a:p>
        </p:txBody>
      </p:sp>
      <p:sp>
        <p:nvSpPr>
          <p:cNvPr id="1013830" name="Line 70"/>
          <p:cNvSpPr>
            <a:spLocks noChangeShapeType="1"/>
          </p:cNvSpPr>
          <p:nvPr/>
        </p:nvSpPr>
        <p:spPr bwMode="auto">
          <a:xfrm>
            <a:off x="6411913" y="5638800"/>
            <a:ext cx="76200" cy="152400"/>
          </a:xfrm>
          <a:prstGeom prst="line">
            <a:avLst/>
          </a:prstGeom>
          <a:noFill/>
          <a:ln w="12700">
            <a:solidFill>
              <a:schemeClr val="tx1"/>
            </a:solidFill>
            <a:round/>
          </a:ln>
          <a:effectLst/>
        </p:spPr>
        <p:txBody>
          <a:bodyPr/>
          <a:lstStyle/>
          <a:p>
            <a:endParaRPr lang="en-US"/>
          </a:p>
        </p:txBody>
      </p:sp>
      <p:sp>
        <p:nvSpPr>
          <p:cNvPr id="1013831" name="Text Box 71"/>
          <p:cNvSpPr txBox="1">
            <a:spLocks noChangeArrowheads="1"/>
          </p:cNvSpPr>
          <p:nvPr/>
        </p:nvSpPr>
        <p:spPr bwMode="auto">
          <a:xfrm>
            <a:off x="5395913" y="57150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13832" name="Text Box 72"/>
          <p:cNvSpPr txBox="1">
            <a:spLocks noChangeArrowheads="1"/>
          </p:cNvSpPr>
          <p:nvPr/>
        </p:nvSpPr>
        <p:spPr bwMode="auto">
          <a:xfrm>
            <a:off x="6400800" y="57150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13833" name="Line 73"/>
          <p:cNvSpPr>
            <a:spLocks noChangeShapeType="1"/>
          </p:cNvSpPr>
          <p:nvPr/>
        </p:nvSpPr>
        <p:spPr bwMode="auto">
          <a:xfrm>
            <a:off x="6578600" y="4724400"/>
            <a:ext cx="0" cy="609600"/>
          </a:xfrm>
          <a:prstGeom prst="line">
            <a:avLst/>
          </a:prstGeom>
          <a:noFill/>
          <a:ln w="28575">
            <a:solidFill>
              <a:schemeClr val="tx1"/>
            </a:solidFill>
            <a:round/>
          </a:ln>
          <a:effectLst/>
        </p:spPr>
        <p:txBody>
          <a:bodyPr/>
          <a:lstStyle/>
          <a:p>
            <a:endParaRPr lang="en-US"/>
          </a:p>
        </p:txBody>
      </p:sp>
      <p:sp>
        <p:nvSpPr>
          <p:cNvPr id="1013834" name="Line 74"/>
          <p:cNvSpPr>
            <a:spLocks noChangeShapeType="1"/>
          </p:cNvSpPr>
          <p:nvPr/>
        </p:nvSpPr>
        <p:spPr bwMode="auto">
          <a:xfrm>
            <a:off x="9906000" y="4876800"/>
            <a:ext cx="0" cy="990600"/>
          </a:xfrm>
          <a:prstGeom prst="line">
            <a:avLst/>
          </a:prstGeom>
          <a:noFill/>
          <a:ln w="28575">
            <a:solidFill>
              <a:schemeClr val="tx1"/>
            </a:solidFill>
            <a:round/>
          </a:ln>
          <a:effectLst/>
        </p:spPr>
        <p:txBody>
          <a:bodyPr/>
          <a:lstStyle/>
          <a:p>
            <a:endParaRPr lang="en-US"/>
          </a:p>
        </p:txBody>
      </p:sp>
      <p:sp>
        <p:nvSpPr>
          <p:cNvPr id="1013835" name="Line 75"/>
          <p:cNvSpPr>
            <a:spLocks noChangeShapeType="1"/>
          </p:cNvSpPr>
          <p:nvPr/>
        </p:nvSpPr>
        <p:spPr bwMode="auto">
          <a:xfrm>
            <a:off x="6705600" y="5105400"/>
            <a:ext cx="177800" cy="0"/>
          </a:xfrm>
          <a:prstGeom prst="line">
            <a:avLst/>
          </a:prstGeom>
          <a:noFill/>
          <a:ln w="28575">
            <a:solidFill>
              <a:schemeClr val="tx1"/>
            </a:solidFill>
            <a:round/>
            <a:tailEnd type="triangle" w="med" len="med"/>
          </a:ln>
          <a:effectLst/>
        </p:spPr>
        <p:txBody>
          <a:bodyPr/>
          <a:lstStyle/>
          <a:p>
            <a:endParaRPr lang="en-US"/>
          </a:p>
        </p:txBody>
      </p:sp>
      <p:sp>
        <p:nvSpPr>
          <p:cNvPr id="1013836" name="Line 76"/>
          <p:cNvSpPr>
            <a:spLocks noChangeShapeType="1"/>
          </p:cNvSpPr>
          <p:nvPr/>
        </p:nvSpPr>
        <p:spPr bwMode="auto">
          <a:xfrm>
            <a:off x="4800600" y="5029200"/>
            <a:ext cx="254000" cy="0"/>
          </a:xfrm>
          <a:prstGeom prst="line">
            <a:avLst/>
          </a:prstGeom>
          <a:noFill/>
          <a:ln w="28575">
            <a:solidFill>
              <a:schemeClr val="tx1"/>
            </a:solidFill>
            <a:round/>
            <a:tailEnd type="triangle" w="med" len="med"/>
          </a:ln>
          <a:effectLst/>
        </p:spPr>
        <p:txBody>
          <a:bodyPr/>
          <a:lstStyle/>
          <a:p>
            <a:endParaRPr lang="en-US"/>
          </a:p>
        </p:txBody>
      </p:sp>
      <p:sp>
        <p:nvSpPr>
          <p:cNvPr id="1013837" name="AutoShape 77"/>
          <p:cNvSpPr>
            <a:spLocks noChangeArrowheads="1"/>
          </p:cNvSpPr>
          <p:nvPr/>
        </p:nvSpPr>
        <p:spPr bwMode="auto">
          <a:xfrm rot="-5400000">
            <a:off x="9906000" y="4572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38" name="Line 78"/>
          <p:cNvSpPr>
            <a:spLocks noChangeShapeType="1"/>
          </p:cNvSpPr>
          <p:nvPr/>
        </p:nvSpPr>
        <p:spPr bwMode="auto">
          <a:xfrm>
            <a:off x="10363200" y="4648200"/>
            <a:ext cx="152400" cy="0"/>
          </a:xfrm>
          <a:prstGeom prst="line">
            <a:avLst/>
          </a:prstGeom>
          <a:noFill/>
          <a:ln w="28575">
            <a:solidFill>
              <a:schemeClr val="tx1"/>
            </a:solidFill>
            <a:round/>
          </a:ln>
          <a:effectLst/>
        </p:spPr>
        <p:txBody>
          <a:bodyPr/>
          <a:lstStyle/>
          <a:p>
            <a:endParaRPr lang="en-US"/>
          </a:p>
        </p:txBody>
      </p:sp>
      <p:sp>
        <p:nvSpPr>
          <p:cNvPr id="1013839" name="AutoShape 79"/>
          <p:cNvSpPr>
            <a:spLocks noChangeArrowheads="1"/>
          </p:cNvSpPr>
          <p:nvPr/>
        </p:nvSpPr>
        <p:spPr bwMode="auto">
          <a:xfrm rot="-5400000">
            <a:off x="6616700" y="47625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40" name="Line 80"/>
          <p:cNvSpPr>
            <a:spLocks noChangeShapeType="1"/>
          </p:cNvSpPr>
          <p:nvPr/>
        </p:nvSpPr>
        <p:spPr bwMode="auto">
          <a:xfrm>
            <a:off x="7112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841" name="Line 81"/>
          <p:cNvSpPr>
            <a:spLocks noChangeShapeType="1"/>
          </p:cNvSpPr>
          <p:nvPr/>
        </p:nvSpPr>
        <p:spPr bwMode="auto">
          <a:xfrm>
            <a:off x="4800600" y="5029200"/>
            <a:ext cx="0" cy="1600200"/>
          </a:xfrm>
          <a:prstGeom prst="line">
            <a:avLst/>
          </a:prstGeom>
          <a:noFill/>
          <a:ln w="28575">
            <a:solidFill>
              <a:schemeClr val="tx1"/>
            </a:solidFill>
            <a:round/>
          </a:ln>
          <a:effectLst/>
        </p:spPr>
        <p:txBody>
          <a:bodyPr/>
          <a:lstStyle/>
          <a:p>
            <a:endParaRPr lang="en-US"/>
          </a:p>
        </p:txBody>
      </p:sp>
      <p:sp>
        <p:nvSpPr>
          <p:cNvPr id="1013842" name="Line 82"/>
          <p:cNvSpPr>
            <a:spLocks noChangeShapeType="1"/>
          </p:cNvSpPr>
          <p:nvPr/>
        </p:nvSpPr>
        <p:spPr bwMode="auto">
          <a:xfrm>
            <a:off x="10210800" y="2667000"/>
            <a:ext cx="0" cy="1752600"/>
          </a:xfrm>
          <a:prstGeom prst="line">
            <a:avLst/>
          </a:prstGeom>
          <a:noFill/>
          <a:ln w="12700">
            <a:solidFill>
              <a:schemeClr val="accent1"/>
            </a:solidFill>
            <a:round/>
            <a:tailEnd type="triangle" w="med" len="med"/>
          </a:ln>
          <a:effectLst/>
        </p:spPr>
        <p:txBody>
          <a:bodyPr/>
          <a:lstStyle/>
          <a:p>
            <a:endParaRPr lang="en-US"/>
          </a:p>
        </p:txBody>
      </p:sp>
      <p:sp>
        <p:nvSpPr>
          <p:cNvPr id="1013843" name="Rectangle 83"/>
          <p:cNvSpPr>
            <a:spLocks noChangeArrowheads="1"/>
          </p:cNvSpPr>
          <p:nvPr/>
        </p:nvSpPr>
        <p:spPr bwMode="auto">
          <a:xfrm>
            <a:off x="86868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13844" name="Rectangle 84"/>
          <p:cNvSpPr>
            <a:spLocks noChangeArrowheads="1"/>
          </p:cNvSpPr>
          <p:nvPr/>
        </p:nvSpPr>
        <p:spPr bwMode="auto">
          <a:xfrm>
            <a:off x="5867400" y="2743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13845" name="Oval 85"/>
          <p:cNvSpPr>
            <a:spLocks noChangeArrowheads="1"/>
          </p:cNvSpPr>
          <p:nvPr/>
        </p:nvSpPr>
        <p:spPr bwMode="auto">
          <a:xfrm>
            <a:off x="6934200" y="1752600"/>
            <a:ext cx="457200" cy="533400"/>
          </a:xfrm>
          <a:prstGeom prst="ellipse">
            <a:avLst/>
          </a:prstGeom>
          <a:noFill/>
          <a:ln w="12700">
            <a:solidFill>
              <a:schemeClr val="tx1"/>
            </a:solidFill>
            <a:round/>
          </a:ln>
          <a:effectLst/>
        </p:spPr>
        <p:txBody>
          <a:bodyPr wrap="none" anchor="ctr"/>
          <a:lstStyle/>
          <a:p>
            <a:endParaRPr lang="en-US"/>
          </a:p>
        </p:txBody>
      </p:sp>
      <p:sp>
        <p:nvSpPr>
          <p:cNvPr id="1013846" name="Rectangle 86"/>
          <p:cNvSpPr>
            <a:spLocks noChangeArrowheads="1"/>
          </p:cNvSpPr>
          <p:nvPr/>
        </p:nvSpPr>
        <p:spPr bwMode="auto">
          <a:xfrm>
            <a:off x="6934200" y="17526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13847" name="Line 87"/>
          <p:cNvSpPr>
            <a:spLocks noChangeShapeType="1"/>
          </p:cNvSpPr>
          <p:nvPr/>
        </p:nvSpPr>
        <p:spPr bwMode="auto">
          <a:xfrm>
            <a:off x="6705600" y="2057400"/>
            <a:ext cx="228600" cy="0"/>
          </a:xfrm>
          <a:prstGeom prst="line">
            <a:avLst/>
          </a:prstGeom>
          <a:noFill/>
          <a:ln w="28575">
            <a:solidFill>
              <a:schemeClr val="tx1"/>
            </a:solidFill>
            <a:round/>
            <a:tailEnd type="triangle" w="med" len="med"/>
          </a:ln>
          <a:effectLst/>
        </p:spPr>
        <p:txBody>
          <a:bodyPr/>
          <a:lstStyle/>
          <a:p>
            <a:endParaRPr lang="en-US"/>
          </a:p>
        </p:txBody>
      </p:sp>
      <p:sp>
        <p:nvSpPr>
          <p:cNvPr id="1013848" name="Line 88"/>
          <p:cNvSpPr>
            <a:spLocks noChangeShapeType="1"/>
          </p:cNvSpPr>
          <p:nvPr/>
        </p:nvSpPr>
        <p:spPr bwMode="auto">
          <a:xfrm>
            <a:off x="5943600" y="1600200"/>
            <a:ext cx="1690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295400"/>
            <a:ext cx="381000" cy="914400"/>
            <a:chOff x="1392" y="2880"/>
            <a:chExt cx="288" cy="480"/>
          </a:xfrm>
        </p:grpSpPr>
        <p:sp>
          <p:nvSpPr>
            <p:cNvPr id="101385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1385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1385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1385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1385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1385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1385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13857" name="Text Box 97"/>
          <p:cNvSpPr txBox="1">
            <a:spLocks noChangeArrowheads="1"/>
          </p:cNvSpPr>
          <p:nvPr/>
        </p:nvSpPr>
        <p:spPr bwMode="auto">
          <a:xfrm>
            <a:off x="7620000" y="16002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13858" name="Line 98"/>
          <p:cNvSpPr>
            <a:spLocks noChangeShapeType="1"/>
          </p:cNvSpPr>
          <p:nvPr/>
        </p:nvSpPr>
        <p:spPr bwMode="auto">
          <a:xfrm>
            <a:off x="7377113" y="2057400"/>
            <a:ext cx="228600" cy="0"/>
          </a:xfrm>
          <a:prstGeom prst="line">
            <a:avLst/>
          </a:prstGeom>
          <a:noFill/>
          <a:ln w="28575">
            <a:solidFill>
              <a:schemeClr val="tx1"/>
            </a:solidFill>
            <a:round/>
            <a:tailEnd type="triangle" w="med" len="med"/>
          </a:ln>
          <a:effectLst/>
        </p:spPr>
        <p:txBody>
          <a:bodyPr/>
          <a:lstStyle/>
          <a:p>
            <a:endParaRPr lang="en-US"/>
          </a:p>
        </p:txBody>
      </p:sp>
      <p:sp>
        <p:nvSpPr>
          <p:cNvPr id="1013859" name="Line 99"/>
          <p:cNvSpPr>
            <a:spLocks noChangeShapeType="1"/>
          </p:cNvSpPr>
          <p:nvPr/>
        </p:nvSpPr>
        <p:spPr bwMode="auto">
          <a:xfrm>
            <a:off x="8001000" y="1752600"/>
            <a:ext cx="228600" cy="0"/>
          </a:xfrm>
          <a:prstGeom prst="line">
            <a:avLst/>
          </a:prstGeom>
          <a:noFill/>
          <a:ln w="28575">
            <a:solidFill>
              <a:schemeClr val="tx1"/>
            </a:solidFill>
            <a:round/>
            <a:tailEnd type="triangle" w="med" len="med"/>
          </a:ln>
          <a:effectLst/>
        </p:spPr>
        <p:txBody>
          <a:bodyPr/>
          <a:lstStyle/>
          <a:p>
            <a:endParaRPr lang="en-US"/>
          </a:p>
        </p:txBody>
      </p:sp>
      <p:sp>
        <p:nvSpPr>
          <p:cNvPr id="1013860" name="Line 100"/>
          <p:cNvSpPr>
            <a:spLocks noChangeShapeType="1"/>
          </p:cNvSpPr>
          <p:nvPr/>
        </p:nvSpPr>
        <p:spPr bwMode="auto">
          <a:xfrm>
            <a:off x="2362200" y="1219200"/>
            <a:ext cx="0" cy="3276600"/>
          </a:xfrm>
          <a:prstGeom prst="line">
            <a:avLst/>
          </a:prstGeom>
          <a:noFill/>
          <a:ln w="28575">
            <a:solidFill>
              <a:schemeClr val="accent2"/>
            </a:solidFill>
            <a:round/>
          </a:ln>
          <a:effectLst/>
        </p:spPr>
        <p:txBody>
          <a:bodyPr/>
          <a:lstStyle/>
          <a:p>
            <a:endParaRPr lang="en-US"/>
          </a:p>
        </p:txBody>
      </p:sp>
      <p:sp>
        <p:nvSpPr>
          <p:cNvPr id="1013861" name="AutoShape 101"/>
          <p:cNvSpPr>
            <a:spLocks noChangeArrowheads="1"/>
          </p:cNvSpPr>
          <p:nvPr/>
        </p:nvSpPr>
        <p:spPr bwMode="auto">
          <a:xfrm rot="-5400000">
            <a:off x="7924800" y="13716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62" name="Line 102"/>
          <p:cNvSpPr>
            <a:spLocks noChangeShapeType="1"/>
          </p:cNvSpPr>
          <p:nvPr/>
        </p:nvSpPr>
        <p:spPr bwMode="auto">
          <a:xfrm>
            <a:off x="6705600" y="1219200"/>
            <a:ext cx="1524000" cy="0"/>
          </a:xfrm>
          <a:prstGeom prst="line">
            <a:avLst/>
          </a:prstGeom>
          <a:noFill/>
          <a:ln w="28575">
            <a:solidFill>
              <a:schemeClr val="tx1"/>
            </a:solidFill>
            <a:round/>
            <a:tailEnd type="triangle" w="med" len="med"/>
          </a:ln>
          <a:effectLst/>
        </p:spPr>
        <p:txBody>
          <a:bodyPr/>
          <a:lstStyle/>
          <a:p>
            <a:endParaRPr lang="en-US"/>
          </a:p>
        </p:txBody>
      </p:sp>
      <p:sp>
        <p:nvSpPr>
          <p:cNvPr id="1013863" name="Line 103"/>
          <p:cNvSpPr>
            <a:spLocks noChangeShapeType="1"/>
          </p:cNvSpPr>
          <p:nvPr/>
        </p:nvSpPr>
        <p:spPr bwMode="auto">
          <a:xfrm>
            <a:off x="6705600" y="1219200"/>
            <a:ext cx="0" cy="381000"/>
          </a:xfrm>
          <a:prstGeom prst="line">
            <a:avLst/>
          </a:prstGeom>
          <a:noFill/>
          <a:ln w="28575">
            <a:solidFill>
              <a:schemeClr val="tx1"/>
            </a:solidFill>
            <a:round/>
          </a:ln>
          <a:effectLst/>
        </p:spPr>
        <p:txBody>
          <a:bodyPr/>
          <a:lstStyle/>
          <a:p>
            <a:endParaRPr lang="en-US"/>
          </a:p>
        </p:txBody>
      </p:sp>
      <p:sp>
        <p:nvSpPr>
          <p:cNvPr id="1013864" name="Line 104"/>
          <p:cNvSpPr>
            <a:spLocks noChangeShapeType="1"/>
          </p:cNvSpPr>
          <p:nvPr/>
        </p:nvSpPr>
        <p:spPr bwMode="auto">
          <a:xfrm>
            <a:off x="8458200" y="1524000"/>
            <a:ext cx="381000" cy="0"/>
          </a:xfrm>
          <a:prstGeom prst="line">
            <a:avLst/>
          </a:prstGeom>
          <a:noFill/>
          <a:ln w="28575">
            <a:solidFill>
              <a:schemeClr val="tx1"/>
            </a:solidFill>
            <a:round/>
            <a:tailEnd type="triangle" w="med" len="med"/>
          </a:ln>
          <a:effectLst/>
        </p:spPr>
        <p:txBody>
          <a:bodyPr/>
          <a:lstStyle/>
          <a:p>
            <a:endParaRPr lang="en-US"/>
          </a:p>
        </p:txBody>
      </p:sp>
      <p:sp>
        <p:nvSpPr>
          <p:cNvPr id="1013865" name="Line 105"/>
          <p:cNvSpPr>
            <a:spLocks noChangeShapeType="1"/>
          </p:cNvSpPr>
          <p:nvPr/>
        </p:nvSpPr>
        <p:spPr bwMode="auto">
          <a:xfrm>
            <a:off x="8382000" y="1752600"/>
            <a:ext cx="0" cy="533400"/>
          </a:xfrm>
          <a:prstGeom prst="line">
            <a:avLst/>
          </a:prstGeom>
          <a:noFill/>
          <a:ln w="12700">
            <a:solidFill>
              <a:schemeClr val="accent1"/>
            </a:solidFill>
            <a:round/>
            <a:headEnd type="triangle" w="med" len="med"/>
          </a:ln>
          <a:effectLst/>
        </p:spPr>
        <p:txBody>
          <a:bodyPr/>
          <a:lstStyle/>
          <a:p>
            <a:endParaRPr lang="en-US"/>
          </a:p>
        </p:txBody>
      </p:sp>
      <p:sp>
        <p:nvSpPr>
          <p:cNvPr id="1013866" name="Rectangle 106"/>
          <p:cNvSpPr>
            <a:spLocks noChangeArrowheads="1"/>
          </p:cNvSpPr>
          <p:nvPr/>
        </p:nvSpPr>
        <p:spPr bwMode="auto">
          <a:xfrm>
            <a:off x="83820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13867" name="Line 107"/>
          <p:cNvSpPr>
            <a:spLocks noChangeShapeType="1"/>
          </p:cNvSpPr>
          <p:nvPr/>
        </p:nvSpPr>
        <p:spPr bwMode="auto">
          <a:xfrm>
            <a:off x="81534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868" name="AutoShape 108"/>
          <p:cNvSpPr>
            <a:spLocks noChangeArrowheads="1"/>
          </p:cNvSpPr>
          <p:nvPr/>
        </p:nvSpPr>
        <p:spPr bwMode="auto">
          <a:xfrm rot="-5400000">
            <a:off x="4457700" y="45339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69" name="Line 109"/>
          <p:cNvSpPr>
            <a:spLocks noChangeShapeType="1"/>
          </p:cNvSpPr>
          <p:nvPr/>
        </p:nvSpPr>
        <p:spPr bwMode="auto">
          <a:xfrm>
            <a:off x="4876800" y="4648200"/>
            <a:ext cx="152400" cy="0"/>
          </a:xfrm>
          <a:prstGeom prst="line">
            <a:avLst/>
          </a:prstGeom>
          <a:noFill/>
          <a:ln w="19050">
            <a:solidFill>
              <a:schemeClr val="tx1"/>
            </a:solidFill>
            <a:round/>
            <a:tailEnd type="triangle" w="med" len="med"/>
          </a:ln>
          <a:effectLst/>
        </p:spPr>
        <p:txBody>
          <a:bodyPr/>
          <a:lstStyle/>
          <a:p>
            <a:endParaRPr lang="en-US"/>
          </a:p>
        </p:txBody>
      </p:sp>
      <p:sp>
        <p:nvSpPr>
          <p:cNvPr id="1013870" name="Line 110"/>
          <p:cNvSpPr>
            <a:spLocks noChangeShapeType="1"/>
          </p:cNvSpPr>
          <p:nvPr/>
        </p:nvSpPr>
        <p:spPr bwMode="auto">
          <a:xfrm>
            <a:off x="4481513" y="4267200"/>
            <a:ext cx="0" cy="228600"/>
          </a:xfrm>
          <a:prstGeom prst="line">
            <a:avLst/>
          </a:prstGeom>
          <a:noFill/>
          <a:ln w="19050">
            <a:solidFill>
              <a:schemeClr val="tx1"/>
            </a:solidFill>
            <a:round/>
          </a:ln>
          <a:effectLst/>
        </p:spPr>
        <p:txBody>
          <a:bodyPr/>
          <a:lstStyle/>
          <a:p>
            <a:endParaRPr lang="en-US"/>
          </a:p>
        </p:txBody>
      </p:sp>
      <p:sp>
        <p:nvSpPr>
          <p:cNvPr id="1013871" name="Line 111"/>
          <p:cNvSpPr>
            <a:spLocks noChangeShapeType="1"/>
          </p:cNvSpPr>
          <p:nvPr/>
        </p:nvSpPr>
        <p:spPr bwMode="auto">
          <a:xfrm>
            <a:off x="4481513" y="4495800"/>
            <a:ext cx="166687" cy="0"/>
          </a:xfrm>
          <a:prstGeom prst="line">
            <a:avLst/>
          </a:prstGeom>
          <a:noFill/>
          <a:ln w="19050">
            <a:solidFill>
              <a:schemeClr val="tx1"/>
            </a:solidFill>
            <a:round/>
            <a:tailEnd type="triangle" w="med" len="med"/>
          </a:ln>
          <a:effectLst/>
        </p:spPr>
        <p:txBody>
          <a:bodyPr/>
          <a:lstStyle/>
          <a:p>
            <a:endParaRPr lang="en-US"/>
          </a:p>
        </p:txBody>
      </p:sp>
      <p:sp>
        <p:nvSpPr>
          <p:cNvPr id="1013872" name="Line 112"/>
          <p:cNvSpPr>
            <a:spLocks noChangeShapeType="1"/>
          </p:cNvSpPr>
          <p:nvPr/>
        </p:nvSpPr>
        <p:spPr bwMode="auto">
          <a:xfrm>
            <a:off x="4724400" y="3124200"/>
            <a:ext cx="0" cy="1295400"/>
          </a:xfrm>
          <a:prstGeom prst="line">
            <a:avLst/>
          </a:prstGeom>
          <a:noFill/>
          <a:ln w="12700">
            <a:solidFill>
              <a:schemeClr val="accent1"/>
            </a:solidFill>
            <a:round/>
            <a:tailEnd type="triangle" w="med" len="med"/>
          </a:ln>
          <a:effectLst/>
        </p:spPr>
        <p:txBody>
          <a:bodyPr/>
          <a:lstStyle/>
          <a:p>
            <a:endParaRPr lang="en-US"/>
          </a:p>
        </p:txBody>
      </p:sp>
      <p:sp>
        <p:nvSpPr>
          <p:cNvPr id="1013873" name="Rectangle 113"/>
          <p:cNvSpPr>
            <a:spLocks noChangeArrowheads="1"/>
          </p:cNvSpPr>
          <p:nvPr/>
        </p:nvSpPr>
        <p:spPr bwMode="auto">
          <a:xfrm>
            <a:off x="4191000" y="3276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13874" name="Oval 114"/>
          <p:cNvSpPr>
            <a:spLocks noChangeArrowheads="1"/>
          </p:cNvSpPr>
          <p:nvPr/>
        </p:nvSpPr>
        <p:spPr bwMode="auto">
          <a:xfrm>
            <a:off x="7315200" y="5410200"/>
            <a:ext cx="609600" cy="762000"/>
          </a:xfrm>
          <a:prstGeom prst="ellipse">
            <a:avLst/>
          </a:prstGeom>
          <a:noFill/>
          <a:ln w="12700">
            <a:solidFill>
              <a:schemeClr val="accent1"/>
            </a:solidFill>
            <a:round/>
          </a:ln>
          <a:effectLst/>
        </p:spPr>
        <p:txBody>
          <a:bodyPr wrap="none" anchor="ctr"/>
          <a:lstStyle/>
          <a:p>
            <a:endParaRPr lang="en-US"/>
          </a:p>
        </p:txBody>
      </p:sp>
      <p:sp>
        <p:nvSpPr>
          <p:cNvPr id="1013875" name="Rectangle 115"/>
          <p:cNvSpPr>
            <a:spLocks noChangeArrowheads="1"/>
          </p:cNvSpPr>
          <p:nvPr/>
        </p:nvSpPr>
        <p:spPr bwMode="auto">
          <a:xfrm>
            <a:off x="7391400" y="55626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13876" name="Line 116"/>
          <p:cNvSpPr>
            <a:spLocks noChangeShapeType="1"/>
          </p:cNvSpPr>
          <p:nvPr/>
        </p:nvSpPr>
        <p:spPr bwMode="auto">
          <a:xfrm>
            <a:off x="5181600" y="6324600"/>
            <a:ext cx="1905000" cy="0"/>
          </a:xfrm>
          <a:prstGeom prst="line">
            <a:avLst/>
          </a:prstGeom>
          <a:noFill/>
          <a:ln w="19050">
            <a:solidFill>
              <a:schemeClr val="tx1"/>
            </a:solidFill>
            <a:round/>
          </a:ln>
          <a:effectLst/>
        </p:spPr>
        <p:txBody>
          <a:bodyPr/>
          <a:lstStyle/>
          <a:p>
            <a:endParaRPr lang="en-US"/>
          </a:p>
        </p:txBody>
      </p:sp>
      <p:sp>
        <p:nvSpPr>
          <p:cNvPr id="1013877" name="Line 117"/>
          <p:cNvSpPr>
            <a:spLocks noChangeShapeType="1"/>
          </p:cNvSpPr>
          <p:nvPr/>
        </p:nvSpPr>
        <p:spPr bwMode="auto">
          <a:xfrm>
            <a:off x="7072313" y="5638800"/>
            <a:ext cx="228600" cy="0"/>
          </a:xfrm>
          <a:prstGeom prst="line">
            <a:avLst/>
          </a:prstGeom>
          <a:noFill/>
          <a:ln w="19050">
            <a:solidFill>
              <a:schemeClr val="tx1"/>
            </a:solidFill>
            <a:round/>
            <a:tailEnd type="triangle" w="med" len="med"/>
          </a:ln>
          <a:effectLst/>
        </p:spPr>
        <p:txBody>
          <a:bodyPr/>
          <a:lstStyle/>
          <a:p>
            <a:endParaRPr lang="en-US"/>
          </a:p>
        </p:txBody>
      </p:sp>
      <p:sp>
        <p:nvSpPr>
          <p:cNvPr id="1013878" name="Rectangle 118"/>
          <p:cNvSpPr>
            <a:spLocks noChangeArrowheads="1"/>
          </p:cNvSpPr>
          <p:nvPr/>
        </p:nvSpPr>
        <p:spPr bwMode="auto">
          <a:xfrm>
            <a:off x="101346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79" name="Rectangle 119"/>
          <p:cNvSpPr>
            <a:spLocks noChangeArrowheads="1"/>
          </p:cNvSpPr>
          <p:nvPr/>
        </p:nvSpPr>
        <p:spPr bwMode="auto">
          <a:xfrm>
            <a:off x="6934200" y="495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0" name="Rectangle 120"/>
          <p:cNvSpPr>
            <a:spLocks noChangeArrowheads="1"/>
          </p:cNvSpPr>
          <p:nvPr/>
        </p:nvSpPr>
        <p:spPr bwMode="auto">
          <a:xfrm>
            <a:off x="4648200" y="464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1" name="Rectangle 121"/>
          <p:cNvSpPr>
            <a:spLocks noChangeArrowheads="1"/>
          </p:cNvSpPr>
          <p:nvPr/>
        </p:nvSpPr>
        <p:spPr bwMode="auto">
          <a:xfrm>
            <a:off x="46482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2" name="Rectangle 122"/>
          <p:cNvSpPr>
            <a:spLocks noChangeArrowheads="1"/>
          </p:cNvSpPr>
          <p:nvPr/>
        </p:nvSpPr>
        <p:spPr bwMode="auto">
          <a:xfrm>
            <a:off x="69342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3" name="Rectangle 123"/>
          <p:cNvSpPr>
            <a:spLocks noChangeArrowheads="1"/>
          </p:cNvSpPr>
          <p:nvPr/>
        </p:nvSpPr>
        <p:spPr bwMode="auto">
          <a:xfrm>
            <a:off x="10134600" y="4724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4" name="Rectangle 124"/>
          <p:cNvSpPr>
            <a:spLocks noChangeArrowheads="1"/>
          </p:cNvSpPr>
          <p:nvPr/>
        </p:nvSpPr>
        <p:spPr bwMode="auto">
          <a:xfrm>
            <a:off x="8229600" y="114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5" name="Rectangle 125"/>
          <p:cNvSpPr>
            <a:spLocks noChangeArrowheads="1"/>
          </p:cNvSpPr>
          <p:nvPr/>
        </p:nvSpPr>
        <p:spPr bwMode="auto">
          <a:xfrm>
            <a:off x="8229600" y="1600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6" name="Rectangle 126"/>
          <p:cNvSpPr>
            <a:spLocks noChangeArrowheads="1"/>
          </p:cNvSpPr>
          <p:nvPr/>
        </p:nvSpPr>
        <p:spPr bwMode="auto">
          <a:xfrm>
            <a:off x="4038600" y="20574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13887" name="Line 127"/>
          <p:cNvSpPr>
            <a:spLocks noChangeShapeType="1"/>
          </p:cNvSpPr>
          <p:nvPr/>
        </p:nvSpPr>
        <p:spPr bwMode="auto">
          <a:xfrm>
            <a:off x="7620000" y="6172200"/>
            <a:ext cx="0" cy="304800"/>
          </a:xfrm>
          <a:prstGeom prst="line">
            <a:avLst/>
          </a:prstGeom>
          <a:noFill/>
          <a:ln w="19050">
            <a:solidFill>
              <a:schemeClr val="accent1"/>
            </a:solidFill>
            <a:round/>
            <a:headEnd type="triangle" w="med" len="med"/>
          </a:ln>
          <a:effectLst/>
        </p:spPr>
        <p:txBody>
          <a:bodyPr/>
          <a:lstStyle/>
          <a:p>
            <a:endParaRPr lang="en-US"/>
          </a:p>
        </p:txBody>
      </p:sp>
      <p:sp>
        <p:nvSpPr>
          <p:cNvPr id="1013888" name="Rectangle 128"/>
          <p:cNvSpPr>
            <a:spLocks noChangeArrowheads="1"/>
          </p:cNvSpPr>
          <p:nvPr/>
        </p:nvSpPr>
        <p:spPr bwMode="auto">
          <a:xfrm>
            <a:off x="6248400" y="60198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13889" name="Rectangle 129"/>
          <p:cNvSpPr>
            <a:spLocks noChangeArrowheads="1"/>
          </p:cNvSpPr>
          <p:nvPr/>
        </p:nvSpPr>
        <p:spPr bwMode="auto">
          <a:xfrm>
            <a:off x="4191000" y="5486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13890" name="Rectangle 130"/>
          <p:cNvSpPr>
            <a:spLocks noChangeArrowheads="1"/>
          </p:cNvSpPr>
          <p:nvPr/>
        </p:nvSpPr>
        <p:spPr bwMode="auto">
          <a:xfrm>
            <a:off x="4176713" y="3657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13891" name="Rectangle 131"/>
          <p:cNvSpPr>
            <a:spLocks noChangeArrowheads="1"/>
          </p:cNvSpPr>
          <p:nvPr/>
        </p:nvSpPr>
        <p:spPr bwMode="auto">
          <a:xfrm>
            <a:off x="4176713" y="4038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13892" name="Text Box 132"/>
          <p:cNvSpPr txBox="1">
            <a:spLocks noChangeArrowheads="1"/>
          </p:cNvSpPr>
          <p:nvPr/>
        </p:nvSpPr>
        <p:spPr bwMode="auto">
          <a:xfrm>
            <a:off x="4100513" y="48006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13893" name="Line 133"/>
          <p:cNvSpPr>
            <a:spLocks noChangeShapeType="1"/>
          </p:cNvSpPr>
          <p:nvPr/>
        </p:nvSpPr>
        <p:spPr bwMode="auto">
          <a:xfrm>
            <a:off x="1752600" y="762000"/>
            <a:ext cx="0" cy="3733800"/>
          </a:xfrm>
          <a:prstGeom prst="line">
            <a:avLst/>
          </a:prstGeom>
          <a:noFill/>
          <a:ln w="28575">
            <a:solidFill>
              <a:schemeClr val="accent2"/>
            </a:solidFill>
            <a:round/>
          </a:ln>
          <a:effectLst/>
        </p:spPr>
        <p:txBody>
          <a:bodyPr/>
          <a:lstStyle/>
          <a:p>
            <a:endParaRPr lang="en-US"/>
          </a:p>
        </p:txBody>
      </p:sp>
      <p:sp>
        <p:nvSpPr>
          <p:cNvPr id="1013894" name="Line 134"/>
          <p:cNvSpPr>
            <a:spLocks noChangeShapeType="1"/>
          </p:cNvSpPr>
          <p:nvPr/>
        </p:nvSpPr>
        <p:spPr bwMode="auto">
          <a:xfrm>
            <a:off x="9372600" y="762000"/>
            <a:ext cx="0" cy="533400"/>
          </a:xfrm>
          <a:prstGeom prst="line">
            <a:avLst/>
          </a:prstGeom>
          <a:noFill/>
          <a:ln w="28575">
            <a:solidFill>
              <a:schemeClr val="accent2"/>
            </a:solidFill>
            <a:round/>
          </a:ln>
          <a:effectLst/>
        </p:spPr>
        <p:txBody>
          <a:bodyPr/>
          <a:lstStyle/>
          <a:p>
            <a:endParaRPr lang="en-US"/>
          </a:p>
        </p:txBody>
      </p:sp>
      <p:sp>
        <p:nvSpPr>
          <p:cNvPr id="1013895" name="Line 135"/>
          <p:cNvSpPr>
            <a:spLocks noChangeShapeType="1"/>
          </p:cNvSpPr>
          <p:nvPr/>
        </p:nvSpPr>
        <p:spPr bwMode="auto">
          <a:xfrm>
            <a:off x="6705600" y="5105400"/>
            <a:ext cx="0" cy="609600"/>
          </a:xfrm>
          <a:prstGeom prst="line">
            <a:avLst/>
          </a:prstGeom>
          <a:noFill/>
          <a:ln w="28575">
            <a:solidFill>
              <a:schemeClr val="tx1"/>
            </a:solidFill>
            <a:round/>
          </a:ln>
          <a:effectLst/>
        </p:spPr>
        <p:txBody>
          <a:bodyPr/>
          <a:lstStyle/>
          <a:p>
            <a:endParaRPr lang="en-US"/>
          </a:p>
        </p:txBody>
      </p:sp>
      <p:sp>
        <p:nvSpPr>
          <p:cNvPr id="1013896" name="Oval 136"/>
          <p:cNvSpPr>
            <a:spLocks noChangeArrowheads="1"/>
          </p:cNvSpPr>
          <p:nvPr/>
        </p:nvSpPr>
        <p:spPr bwMode="auto">
          <a:xfrm>
            <a:off x="4495800" y="1981200"/>
            <a:ext cx="762000" cy="1219200"/>
          </a:xfrm>
          <a:prstGeom prst="ellipse">
            <a:avLst/>
          </a:prstGeom>
          <a:noFill/>
          <a:ln w="12700">
            <a:solidFill>
              <a:schemeClr val="accent1"/>
            </a:solidFill>
            <a:round/>
          </a:ln>
          <a:effectLst/>
        </p:spPr>
        <p:txBody>
          <a:bodyPr wrap="none" anchor="ctr"/>
          <a:lstStyle/>
          <a:p>
            <a:endParaRPr lang="en-US"/>
          </a:p>
        </p:txBody>
      </p:sp>
      <p:sp>
        <p:nvSpPr>
          <p:cNvPr id="1013897" name="Rectangle 137"/>
          <p:cNvSpPr>
            <a:spLocks noChangeArrowheads="1"/>
          </p:cNvSpPr>
          <p:nvPr/>
        </p:nvSpPr>
        <p:spPr bwMode="auto">
          <a:xfrm>
            <a:off x="4648200" y="24384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13898" name="Line 138"/>
          <p:cNvSpPr>
            <a:spLocks noChangeShapeType="1"/>
          </p:cNvSpPr>
          <p:nvPr/>
        </p:nvSpPr>
        <p:spPr bwMode="auto">
          <a:xfrm>
            <a:off x="4191000" y="1066800"/>
            <a:ext cx="0" cy="3429000"/>
          </a:xfrm>
          <a:prstGeom prst="line">
            <a:avLst/>
          </a:prstGeom>
          <a:noFill/>
          <a:ln w="28575">
            <a:solidFill>
              <a:schemeClr val="accent2"/>
            </a:solidFill>
            <a:round/>
          </a:ln>
          <a:effectLst/>
        </p:spPr>
        <p:txBody>
          <a:bodyPr/>
          <a:lstStyle/>
          <a:p>
            <a:endParaRPr lang="en-US"/>
          </a:p>
        </p:txBody>
      </p:sp>
      <p:sp>
        <p:nvSpPr>
          <p:cNvPr id="1013899" name="Line 139"/>
          <p:cNvSpPr>
            <a:spLocks noChangeShapeType="1"/>
          </p:cNvSpPr>
          <p:nvPr/>
        </p:nvSpPr>
        <p:spPr bwMode="auto">
          <a:xfrm>
            <a:off x="4191000" y="2667000"/>
            <a:ext cx="304800" cy="0"/>
          </a:xfrm>
          <a:prstGeom prst="line">
            <a:avLst/>
          </a:prstGeom>
          <a:noFill/>
          <a:ln w="19050">
            <a:solidFill>
              <a:schemeClr val="accent2"/>
            </a:solidFill>
            <a:round/>
            <a:tailEnd type="triangle" w="med" len="med"/>
          </a:ln>
          <a:effectLst/>
        </p:spPr>
        <p:txBody>
          <a:bodyPr/>
          <a:lstStyle/>
          <a:p>
            <a:endParaRPr lang="en-US"/>
          </a:p>
        </p:txBody>
      </p:sp>
      <p:sp>
        <p:nvSpPr>
          <p:cNvPr id="1013900" name="Rectangle 140"/>
          <p:cNvSpPr>
            <a:spLocks noChangeArrowheads="1"/>
          </p:cNvSpPr>
          <p:nvPr/>
        </p:nvSpPr>
        <p:spPr bwMode="auto">
          <a:xfrm>
            <a:off x="3733800" y="2438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13901" name="AutoShape 141"/>
          <p:cNvSpPr>
            <a:spLocks noChangeArrowheads="1"/>
          </p:cNvSpPr>
          <p:nvPr/>
        </p:nvSpPr>
        <p:spPr bwMode="auto">
          <a:xfrm>
            <a:off x="7924800" y="21336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13902" name="Line 142"/>
          <p:cNvSpPr>
            <a:spLocks noChangeShapeType="1"/>
          </p:cNvSpPr>
          <p:nvPr/>
        </p:nvSpPr>
        <p:spPr bwMode="auto">
          <a:xfrm>
            <a:off x="8229600" y="2286000"/>
            <a:ext cx="152400" cy="0"/>
          </a:xfrm>
          <a:prstGeom prst="line">
            <a:avLst/>
          </a:prstGeom>
          <a:noFill/>
          <a:ln w="12700">
            <a:solidFill>
              <a:schemeClr val="accent1"/>
            </a:solidFill>
            <a:round/>
          </a:ln>
          <a:effectLst/>
        </p:spPr>
        <p:txBody>
          <a:bodyPr/>
          <a:lstStyle/>
          <a:p>
            <a:endParaRPr lang="en-US"/>
          </a:p>
        </p:txBody>
      </p:sp>
      <p:sp>
        <p:nvSpPr>
          <p:cNvPr id="1013903" name="Line 143"/>
          <p:cNvSpPr>
            <a:spLocks noChangeShapeType="1"/>
          </p:cNvSpPr>
          <p:nvPr/>
        </p:nvSpPr>
        <p:spPr bwMode="auto">
          <a:xfrm>
            <a:off x="7772400" y="2362200"/>
            <a:ext cx="152400" cy="0"/>
          </a:xfrm>
          <a:prstGeom prst="line">
            <a:avLst/>
          </a:prstGeom>
          <a:noFill/>
          <a:ln w="12700">
            <a:solidFill>
              <a:schemeClr val="accent1"/>
            </a:solidFill>
            <a:round/>
          </a:ln>
          <a:effectLst/>
        </p:spPr>
        <p:txBody>
          <a:bodyPr/>
          <a:lstStyle/>
          <a:p>
            <a:endParaRPr lang="en-US"/>
          </a:p>
        </p:txBody>
      </p:sp>
      <p:sp>
        <p:nvSpPr>
          <p:cNvPr id="1013904" name="Line 144"/>
          <p:cNvSpPr>
            <a:spLocks noChangeShapeType="1"/>
          </p:cNvSpPr>
          <p:nvPr/>
        </p:nvSpPr>
        <p:spPr bwMode="auto">
          <a:xfrm>
            <a:off x="5257800" y="2362200"/>
            <a:ext cx="2438400" cy="0"/>
          </a:xfrm>
          <a:prstGeom prst="line">
            <a:avLst/>
          </a:prstGeom>
          <a:noFill/>
          <a:ln w="12700">
            <a:solidFill>
              <a:schemeClr val="accent1"/>
            </a:solidFill>
            <a:round/>
          </a:ln>
          <a:effectLst/>
        </p:spPr>
        <p:txBody>
          <a:bodyPr/>
          <a:lstStyle/>
          <a:p>
            <a:endParaRPr lang="en-US"/>
          </a:p>
        </p:txBody>
      </p:sp>
      <p:sp>
        <p:nvSpPr>
          <p:cNvPr id="1013905" name="Rectangle 145"/>
          <p:cNvSpPr>
            <a:spLocks noChangeArrowheads="1"/>
          </p:cNvSpPr>
          <p:nvPr/>
        </p:nvSpPr>
        <p:spPr bwMode="auto">
          <a:xfrm>
            <a:off x="5334000" y="2133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13906" name="Line 146"/>
          <p:cNvSpPr>
            <a:spLocks noChangeShapeType="1"/>
          </p:cNvSpPr>
          <p:nvPr/>
        </p:nvSpPr>
        <p:spPr bwMode="auto">
          <a:xfrm>
            <a:off x="5257800" y="2514600"/>
            <a:ext cx="5181600" cy="0"/>
          </a:xfrm>
          <a:prstGeom prst="line">
            <a:avLst/>
          </a:prstGeom>
          <a:noFill/>
          <a:ln w="12700">
            <a:solidFill>
              <a:schemeClr val="accent1"/>
            </a:solidFill>
            <a:round/>
          </a:ln>
          <a:effectLst/>
        </p:spPr>
        <p:txBody>
          <a:bodyPr/>
          <a:lstStyle/>
          <a:p>
            <a:endParaRPr lang="en-US"/>
          </a:p>
        </p:txBody>
      </p:sp>
      <p:sp>
        <p:nvSpPr>
          <p:cNvPr id="1013907" name="Line 147"/>
          <p:cNvSpPr>
            <a:spLocks noChangeShapeType="1"/>
          </p:cNvSpPr>
          <p:nvPr/>
        </p:nvSpPr>
        <p:spPr bwMode="auto">
          <a:xfrm>
            <a:off x="9067800" y="5486400"/>
            <a:ext cx="1371600" cy="0"/>
          </a:xfrm>
          <a:prstGeom prst="line">
            <a:avLst/>
          </a:prstGeom>
          <a:noFill/>
          <a:ln w="12700">
            <a:solidFill>
              <a:schemeClr val="accent1"/>
            </a:solidFill>
            <a:round/>
          </a:ln>
          <a:effectLst/>
        </p:spPr>
        <p:txBody>
          <a:bodyPr/>
          <a:lstStyle/>
          <a:p>
            <a:endParaRPr lang="en-US"/>
          </a:p>
        </p:txBody>
      </p:sp>
      <p:sp>
        <p:nvSpPr>
          <p:cNvPr id="1013908" name="Line 148"/>
          <p:cNvSpPr>
            <a:spLocks noChangeShapeType="1"/>
          </p:cNvSpPr>
          <p:nvPr/>
        </p:nvSpPr>
        <p:spPr bwMode="auto">
          <a:xfrm>
            <a:off x="10439400" y="2514600"/>
            <a:ext cx="0" cy="2971800"/>
          </a:xfrm>
          <a:prstGeom prst="line">
            <a:avLst/>
          </a:prstGeom>
          <a:noFill/>
          <a:ln w="12700">
            <a:solidFill>
              <a:schemeClr val="accent1"/>
            </a:solidFill>
            <a:round/>
          </a:ln>
          <a:effectLst/>
        </p:spPr>
        <p:txBody>
          <a:bodyPr/>
          <a:lstStyle/>
          <a:p>
            <a:endParaRPr lang="en-US"/>
          </a:p>
        </p:txBody>
      </p:sp>
      <p:sp>
        <p:nvSpPr>
          <p:cNvPr id="1013909" name="Line 149"/>
          <p:cNvSpPr>
            <a:spLocks noChangeShapeType="1"/>
          </p:cNvSpPr>
          <p:nvPr/>
        </p:nvSpPr>
        <p:spPr bwMode="auto">
          <a:xfrm>
            <a:off x="5257800" y="2667000"/>
            <a:ext cx="4953000" cy="0"/>
          </a:xfrm>
          <a:prstGeom prst="line">
            <a:avLst/>
          </a:prstGeom>
          <a:noFill/>
          <a:ln w="12700">
            <a:solidFill>
              <a:schemeClr val="accent1"/>
            </a:solidFill>
            <a:round/>
          </a:ln>
          <a:effectLst/>
        </p:spPr>
        <p:txBody>
          <a:bodyPr/>
          <a:lstStyle/>
          <a:p>
            <a:endParaRPr lang="en-US"/>
          </a:p>
        </p:txBody>
      </p:sp>
      <p:sp>
        <p:nvSpPr>
          <p:cNvPr id="1013910" name="Line 150"/>
          <p:cNvSpPr>
            <a:spLocks noChangeShapeType="1"/>
          </p:cNvSpPr>
          <p:nvPr/>
        </p:nvSpPr>
        <p:spPr bwMode="auto">
          <a:xfrm>
            <a:off x="5257800" y="2819400"/>
            <a:ext cx="3810000" cy="0"/>
          </a:xfrm>
          <a:prstGeom prst="line">
            <a:avLst/>
          </a:prstGeom>
          <a:noFill/>
          <a:ln w="12700">
            <a:solidFill>
              <a:schemeClr val="accent1"/>
            </a:solidFill>
            <a:round/>
          </a:ln>
          <a:effectLst/>
        </p:spPr>
        <p:txBody>
          <a:bodyPr/>
          <a:lstStyle/>
          <a:p>
            <a:endParaRPr lang="en-US"/>
          </a:p>
        </p:txBody>
      </p:sp>
      <p:sp>
        <p:nvSpPr>
          <p:cNvPr id="1013911" name="Line 151"/>
          <p:cNvSpPr>
            <a:spLocks noChangeShapeType="1"/>
          </p:cNvSpPr>
          <p:nvPr/>
        </p:nvSpPr>
        <p:spPr bwMode="auto">
          <a:xfrm>
            <a:off x="5105400" y="3124200"/>
            <a:ext cx="609600" cy="0"/>
          </a:xfrm>
          <a:prstGeom prst="line">
            <a:avLst/>
          </a:prstGeom>
          <a:noFill/>
          <a:ln w="12700">
            <a:solidFill>
              <a:schemeClr val="accent1"/>
            </a:solidFill>
            <a:round/>
          </a:ln>
          <a:effectLst/>
        </p:spPr>
        <p:txBody>
          <a:bodyPr/>
          <a:lstStyle/>
          <a:p>
            <a:endParaRPr lang="en-US"/>
          </a:p>
        </p:txBody>
      </p:sp>
      <p:sp>
        <p:nvSpPr>
          <p:cNvPr id="1013912" name="Line 152"/>
          <p:cNvSpPr>
            <a:spLocks noChangeShapeType="1"/>
          </p:cNvSpPr>
          <p:nvPr/>
        </p:nvSpPr>
        <p:spPr bwMode="auto">
          <a:xfrm>
            <a:off x="5181600" y="2971800"/>
            <a:ext cx="1828800" cy="0"/>
          </a:xfrm>
          <a:prstGeom prst="line">
            <a:avLst/>
          </a:prstGeom>
          <a:noFill/>
          <a:ln w="12700">
            <a:solidFill>
              <a:schemeClr val="accent1"/>
            </a:solidFill>
            <a:round/>
          </a:ln>
          <a:effectLst/>
        </p:spPr>
        <p:txBody>
          <a:bodyPr/>
          <a:lstStyle/>
          <a:p>
            <a:endParaRPr lang="en-US"/>
          </a:p>
        </p:txBody>
      </p:sp>
      <p:sp>
        <p:nvSpPr>
          <p:cNvPr id="1013913" name="Line 153"/>
          <p:cNvSpPr>
            <a:spLocks noChangeShapeType="1"/>
          </p:cNvSpPr>
          <p:nvPr/>
        </p:nvSpPr>
        <p:spPr bwMode="auto">
          <a:xfrm>
            <a:off x="7010400" y="2971800"/>
            <a:ext cx="0" cy="1676400"/>
          </a:xfrm>
          <a:prstGeom prst="line">
            <a:avLst/>
          </a:prstGeom>
          <a:noFill/>
          <a:ln w="12700">
            <a:solidFill>
              <a:schemeClr val="accent1"/>
            </a:solidFill>
            <a:round/>
            <a:tailEnd type="triangle" w="med" len="med"/>
          </a:ln>
          <a:effectLst/>
        </p:spPr>
        <p:txBody>
          <a:bodyPr/>
          <a:lstStyle/>
          <a:p>
            <a:endParaRPr lang="en-US"/>
          </a:p>
        </p:txBody>
      </p:sp>
      <p:sp>
        <p:nvSpPr>
          <p:cNvPr id="1013914" name="Line 154"/>
          <p:cNvSpPr>
            <a:spLocks noChangeShapeType="1"/>
          </p:cNvSpPr>
          <p:nvPr/>
        </p:nvSpPr>
        <p:spPr bwMode="auto">
          <a:xfrm>
            <a:off x="4114800" y="6477000"/>
            <a:ext cx="3505200" cy="0"/>
          </a:xfrm>
          <a:prstGeom prst="line">
            <a:avLst/>
          </a:prstGeom>
          <a:noFill/>
          <a:ln w="19050">
            <a:solidFill>
              <a:schemeClr val="accent1"/>
            </a:solidFill>
            <a:round/>
          </a:ln>
          <a:effectLst/>
        </p:spPr>
        <p:txBody>
          <a:bodyPr/>
          <a:lstStyle/>
          <a:p>
            <a:endParaRPr lang="en-US"/>
          </a:p>
        </p:txBody>
      </p:sp>
      <p:sp>
        <p:nvSpPr>
          <p:cNvPr id="1013915" name="Line 155"/>
          <p:cNvSpPr>
            <a:spLocks noChangeShapeType="1"/>
          </p:cNvSpPr>
          <p:nvPr/>
        </p:nvSpPr>
        <p:spPr bwMode="auto">
          <a:xfrm>
            <a:off x="4114800" y="2286000"/>
            <a:ext cx="0" cy="4191000"/>
          </a:xfrm>
          <a:prstGeom prst="line">
            <a:avLst/>
          </a:prstGeom>
          <a:noFill/>
          <a:ln w="19050">
            <a:solidFill>
              <a:schemeClr val="accent1"/>
            </a:solidFill>
            <a:round/>
          </a:ln>
          <a:effectLst/>
        </p:spPr>
        <p:txBody>
          <a:bodyPr/>
          <a:lstStyle/>
          <a:p>
            <a:endParaRPr lang="en-US"/>
          </a:p>
        </p:txBody>
      </p:sp>
      <p:sp>
        <p:nvSpPr>
          <p:cNvPr id="1013916" name="Line 156"/>
          <p:cNvSpPr>
            <a:spLocks noChangeShapeType="1"/>
          </p:cNvSpPr>
          <p:nvPr/>
        </p:nvSpPr>
        <p:spPr bwMode="auto">
          <a:xfrm>
            <a:off x="4114800" y="2286000"/>
            <a:ext cx="457200" cy="0"/>
          </a:xfrm>
          <a:prstGeom prst="line">
            <a:avLst/>
          </a:prstGeom>
          <a:noFill/>
          <a:ln w="19050">
            <a:solidFill>
              <a:schemeClr val="accent1"/>
            </a:solidFill>
            <a:round/>
          </a:ln>
          <a:effectLst/>
        </p:spPr>
        <p:txBody>
          <a:bodyPr/>
          <a:lstStyle/>
          <a:p>
            <a:endParaRPr lang="en-US"/>
          </a:p>
        </p:txBody>
      </p:sp>
      <p:sp>
        <p:nvSpPr>
          <p:cNvPr id="1013917" name="Line 157"/>
          <p:cNvSpPr>
            <a:spLocks noChangeShapeType="1"/>
          </p:cNvSpPr>
          <p:nvPr/>
        </p:nvSpPr>
        <p:spPr bwMode="auto">
          <a:xfrm>
            <a:off x="5181600" y="5715000"/>
            <a:ext cx="0" cy="609600"/>
          </a:xfrm>
          <a:prstGeom prst="line">
            <a:avLst/>
          </a:prstGeom>
          <a:noFill/>
          <a:ln w="12700">
            <a:solidFill>
              <a:schemeClr val="tx1"/>
            </a:solidFill>
            <a:round/>
          </a:ln>
          <a:effectLst/>
        </p:spPr>
        <p:txBody>
          <a:bodyPr/>
          <a:lstStyle/>
          <a:p>
            <a:endParaRPr lang="en-US"/>
          </a:p>
        </p:txBody>
      </p:sp>
      <p:sp>
        <p:nvSpPr>
          <p:cNvPr id="1013918" name="Line 158"/>
          <p:cNvSpPr>
            <a:spLocks noChangeShapeType="1"/>
          </p:cNvSpPr>
          <p:nvPr/>
        </p:nvSpPr>
        <p:spPr bwMode="auto">
          <a:xfrm>
            <a:off x="7086600" y="5638800"/>
            <a:ext cx="0" cy="685800"/>
          </a:xfrm>
          <a:prstGeom prst="line">
            <a:avLst/>
          </a:prstGeom>
          <a:noFill/>
          <a:ln w="12700">
            <a:solidFill>
              <a:schemeClr val="tx1"/>
            </a:solidFill>
            <a:round/>
          </a:ln>
          <a:effectLst/>
        </p:spPr>
        <p:txBody>
          <a:bodyPr/>
          <a:lstStyle/>
          <a:p>
            <a:endParaRPr lang="en-US"/>
          </a:p>
        </p:txBody>
      </p:sp>
      <p:sp>
        <p:nvSpPr>
          <p:cNvPr id="1013919" name="Line 159"/>
          <p:cNvSpPr>
            <a:spLocks noChangeShapeType="1"/>
          </p:cNvSpPr>
          <p:nvPr/>
        </p:nvSpPr>
        <p:spPr bwMode="auto">
          <a:xfrm>
            <a:off x="7696200" y="2209800"/>
            <a:ext cx="228600" cy="0"/>
          </a:xfrm>
          <a:prstGeom prst="line">
            <a:avLst/>
          </a:prstGeom>
          <a:noFill/>
          <a:ln w="12700">
            <a:solidFill>
              <a:schemeClr val="accent1"/>
            </a:solidFill>
            <a:round/>
          </a:ln>
          <a:effectLst/>
        </p:spPr>
        <p:txBody>
          <a:bodyPr/>
          <a:lstStyle/>
          <a:p>
            <a:endParaRPr lang="en-US"/>
          </a:p>
        </p:txBody>
      </p:sp>
      <p:sp>
        <p:nvSpPr>
          <p:cNvPr id="1013920" name="Line 160"/>
          <p:cNvSpPr>
            <a:spLocks noChangeShapeType="1"/>
          </p:cNvSpPr>
          <p:nvPr/>
        </p:nvSpPr>
        <p:spPr bwMode="auto">
          <a:xfrm flipV="1">
            <a:off x="7696200" y="2209800"/>
            <a:ext cx="0" cy="152400"/>
          </a:xfrm>
          <a:prstGeom prst="line">
            <a:avLst/>
          </a:prstGeom>
          <a:noFill/>
          <a:ln w="12700">
            <a:solidFill>
              <a:schemeClr val="accent1"/>
            </a:solidFill>
            <a:round/>
          </a:ln>
          <a:effectLst/>
        </p:spPr>
        <p:txBody>
          <a:bodyPr/>
          <a:lstStyle/>
          <a:p>
            <a:endParaRPr lang="en-US"/>
          </a:p>
        </p:txBody>
      </p:sp>
      <p:sp>
        <p:nvSpPr>
          <p:cNvPr id="1013921" name="Line 161"/>
          <p:cNvSpPr>
            <a:spLocks noChangeShapeType="1"/>
          </p:cNvSpPr>
          <p:nvPr/>
        </p:nvSpPr>
        <p:spPr bwMode="auto">
          <a:xfrm>
            <a:off x="3657600" y="1600200"/>
            <a:ext cx="2286000" cy="0"/>
          </a:xfrm>
          <a:prstGeom prst="line">
            <a:avLst/>
          </a:prstGeom>
          <a:noFill/>
          <a:ln w="28575">
            <a:solidFill>
              <a:schemeClr val="accent2"/>
            </a:solidFill>
            <a:round/>
          </a:ln>
          <a:effectLst/>
        </p:spPr>
        <p:txBody>
          <a:bodyPr/>
          <a:lstStyle/>
          <a:p>
            <a:endParaRPr lang="en-US"/>
          </a:p>
        </p:txBody>
      </p:sp>
      <p:sp>
        <p:nvSpPr>
          <p:cNvPr id="1013922" name="Line 162"/>
          <p:cNvSpPr>
            <a:spLocks noChangeShapeType="1"/>
          </p:cNvSpPr>
          <p:nvPr/>
        </p:nvSpPr>
        <p:spPr bwMode="auto">
          <a:xfrm>
            <a:off x="6477000" y="4724400"/>
            <a:ext cx="152400" cy="0"/>
          </a:xfrm>
          <a:prstGeom prst="line">
            <a:avLst/>
          </a:prstGeom>
          <a:noFill/>
          <a:ln w="28575">
            <a:solidFill>
              <a:schemeClr val="tx1"/>
            </a:solidFill>
            <a:round/>
          </a:ln>
          <a:effectLst/>
        </p:spPr>
        <p:txBody>
          <a:bodyPr/>
          <a:lstStyle/>
          <a:p>
            <a:endParaRPr lang="en-US"/>
          </a:p>
        </p:txBody>
      </p:sp>
      <p:sp>
        <p:nvSpPr>
          <p:cNvPr id="1013923" name="Line 163"/>
          <p:cNvSpPr>
            <a:spLocks noChangeShapeType="1"/>
          </p:cNvSpPr>
          <p:nvPr/>
        </p:nvSpPr>
        <p:spPr bwMode="auto">
          <a:xfrm>
            <a:off x="8001000" y="4038600"/>
            <a:ext cx="0" cy="457200"/>
          </a:xfrm>
          <a:prstGeom prst="line">
            <a:avLst/>
          </a:prstGeom>
          <a:noFill/>
          <a:ln w="28575">
            <a:solidFill>
              <a:schemeClr val="tx1"/>
            </a:solidFill>
            <a:round/>
          </a:ln>
          <a:effectLst/>
        </p:spPr>
        <p:txBody>
          <a:bodyPr/>
          <a:lstStyle/>
          <a:p>
            <a:endParaRPr lang="en-US"/>
          </a:p>
        </p:txBody>
      </p:sp>
      <p:sp>
        <p:nvSpPr>
          <p:cNvPr id="1013924" name="Line 164"/>
          <p:cNvSpPr>
            <a:spLocks noChangeShapeType="1"/>
          </p:cNvSpPr>
          <p:nvPr/>
        </p:nvSpPr>
        <p:spPr bwMode="auto">
          <a:xfrm>
            <a:off x="8001000" y="4495800"/>
            <a:ext cx="0" cy="1371600"/>
          </a:xfrm>
          <a:prstGeom prst="line">
            <a:avLst/>
          </a:prstGeom>
          <a:noFill/>
          <a:ln w="28575">
            <a:solidFill>
              <a:schemeClr val="tx1"/>
            </a:solidFill>
            <a:round/>
          </a:ln>
          <a:effectLst/>
        </p:spPr>
        <p:txBody>
          <a:bodyPr/>
          <a:lstStyle/>
          <a:p>
            <a:endParaRPr lang="en-US"/>
          </a:p>
        </p:txBody>
      </p:sp>
      <p:sp>
        <p:nvSpPr>
          <p:cNvPr id="1013925" name="Line 165"/>
          <p:cNvSpPr>
            <a:spLocks noChangeShapeType="1"/>
          </p:cNvSpPr>
          <p:nvPr/>
        </p:nvSpPr>
        <p:spPr bwMode="auto">
          <a:xfrm>
            <a:off x="6705600" y="2057400"/>
            <a:ext cx="0" cy="3048000"/>
          </a:xfrm>
          <a:prstGeom prst="line">
            <a:avLst/>
          </a:prstGeom>
          <a:noFill/>
          <a:ln w="28575">
            <a:solidFill>
              <a:schemeClr val="tx1"/>
            </a:solidFill>
            <a:round/>
          </a:ln>
          <a:effectLst/>
        </p:spPr>
        <p:txBody>
          <a:bodyPr/>
          <a:lstStyle/>
          <a:p>
            <a:endParaRPr lang="en-US"/>
          </a:p>
        </p:txBody>
      </p:sp>
      <p:sp>
        <p:nvSpPr>
          <p:cNvPr id="1013926" name="Line 166"/>
          <p:cNvSpPr>
            <a:spLocks noChangeShapeType="1"/>
          </p:cNvSpPr>
          <p:nvPr/>
        </p:nvSpPr>
        <p:spPr bwMode="auto">
          <a:xfrm>
            <a:off x="4191000" y="4495800"/>
            <a:ext cx="0" cy="1219200"/>
          </a:xfrm>
          <a:prstGeom prst="line">
            <a:avLst/>
          </a:prstGeom>
          <a:noFill/>
          <a:ln w="28575">
            <a:solidFill>
              <a:schemeClr val="tx1"/>
            </a:solidFill>
            <a:round/>
          </a:ln>
          <a:effectLst/>
        </p:spPr>
        <p:txBody>
          <a:bodyPr/>
          <a:lstStyle/>
          <a:p>
            <a:endParaRPr lang="en-US"/>
          </a:p>
        </p:txBody>
      </p:sp>
      <p:sp>
        <p:nvSpPr>
          <p:cNvPr id="1013927" name="AutoShape 167"/>
          <p:cNvSpPr>
            <a:spLocks noChangeArrowheads="1"/>
          </p:cNvSpPr>
          <p:nvPr/>
        </p:nvSpPr>
        <p:spPr bwMode="auto">
          <a:xfrm rot="-5400000">
            <a:off x="8534400" y="11430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13928" name="Line 168"/>
          <p:cNvSpPr>
            <a:spLocks noChangeShapeType="1"/>
          </p:cNvSpPr>
          <p:nvPr/>
        </p:nvSpPr>
        <p:spPr bwMode="auto">
          <a:xfrm>
            <a:off x="9067800" y="1295400"/>
            <a:ext cx="304800" cy="0"/>
          </a:xfrm>
          <a:prstGeom prst="line">
            <a:avLst/>
          </a:prstGeom>
          <a:noFill/>
          <a:ln w="28575">
            <a:solidFill>
              <a:schemeClr val="accent2"/>
            </a:solidFill>
            <a:round/>
          </a:ln>
          <a:effectLst/>
        </p:spPr>
        <p:txBody>
          <a:bodyPr/>
          <a:lstStyle/>
          <a:p>
            <a:endParaRPr lang="en-US"/>
          </a:p>
        </p:txBody>
      </p:sp>
      <p:sp>
        <p:nvSpPr>
          <p:cNvPr id="1013929" name="Oval 169"/>
          <p:cNvSpPr>
            <a:spLocks noChangeArrowheads="1"/>
          </p:cNvSpPr>
          <p:nvPr/>
        </p:nvSpPr>
        <p:spPr bwMode="auto">
          <a:xfrm>
            <a:off x="4724400" y="838200"/>
            <a:ext cx="457200" cy="533400"/>
          </a:xfrm>
          <a:prstGeom prst="ellipse">
            <a:avLst/>
          </a:prstGeom>
          <a:noFill/>
          <a:ln w="12700">
            <a:solidFill>
              <a:schemeClr val="accent2"/>
            </a:solidFill>
            <a:round/>
          </a:ln>
          <a:effectLst/>
        </p:spPr>
        <p:txBody>
          <a:bodyPr wrap="none" anchor="ctr"/>
          <a:lstStyle/>
          <a:p>
            <a:endParaRPr lang="en-US"/>
          </a:p>
        </p:txBody>
      </p:sp>
      <p:sp>
        <p:nvSpPr>
          <p:cNvPr id="1013930" name="Rectangle 170"/>
          <p:cNvSpPr>
            <a:spLocks noChangeArrowheads="1"/>
          </p:cNvSpPr>
          <p:nvPr/>
        </p:nvSpPr>
        <p:spPr bwMode="auto">
          <a:xfrm>
            <a:off x="4724400" y="9144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13931" name="Line 171"/>
          <p:cNvSpPr>
            <a:spLocks noChangeShapeType="1"/>
          </p:cNvSpPr>
          <p:nvPr/>
        </p:nvSpPr>
        <p:spPr bwMode="auto">
          <a:xfrm>
            <a:off x="5105400" y="990600"/>
            <a:ext cx="3733800" cy="0"/>
          </a:xfrm>
          <a:prstGeom prst="line">
            <a:avLst/>
          </a:prstGeom>
          <a:noFill/>
          <a:ln w="28575">
            <a:solidFill>
              <a:schemeClr val="accent2"/>
            </a:solidFill>
            <a:round/>
            <a:tailEnd type="triangle" w="med" len="med"/>
          </a:ln>
          <a:effectLst/>
        </p:spPr>
        <p:txBody>
          <a:bodyPr/>
          <a:lstStyle/>
          <a:p>
            <a:endParaRPr lang="en-US"/>
          </a:p>
        </p:txBody>
      </p:sp>
      <p:sp>
        <p:nvSpPr>
          <p:cNvPr id="1013932" name="Rectangle 172"/>
          <p:cNvSpPr>
            <a:spLocks noChangeArrowheads="1"/>
          </p:cNvSpPr>
          <p:nvPr/>
        </p:nvSpPr>
        <p:spPr bwMode="auto">
          <a:xfrm>
            <a:off x="8839200" y="1371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933" name="Rectangle 173"/>
          <p:cNvSpPr>
            <a:spLocks noChangeArrowheads="1"/>
          </p:cNvSpPr>
          <p:nvPr/>
        </p:nvSpPr>
        <p:spPr bwMode="auto">
          <a:xfrm>
            <a:off x="8839200" y="83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934" name="Line 174"/>
          <p:cNvSpPr>
            <a:spLocks noChangeShapeType="1"/>
          </p:cNvSpPr>
          <p:nvPr/>
        </p:nvSpPr>
        <p:spPr bwMode="auto">
          <a:xfrm>
            <a:off x="6477000" y="381000"/>
            <a:ext cx="2438400" cy="0"/>
          </a:xfrm>
          <a:prstGeom prst="line">
            <a:avLst/>
          </a:prstGeom>
          <a:noFill/>
          <a:ln w="12700">
            <a:solidFill>
              <a:schemeClr val="accent1"/>
            </a:solidFill>
            <a:round/>
          </a:ln>
          <a:effectLst/>
        </p:spPr>
        <p:txBody>
          <a:bodyPr/>
          <a:lstStyle/>
          <a:p>
            <a:endParaRPr lang="en-US"/>
          </a:p>
        </p:txBody>
      </p:sp>
      <p:sp>
        <p:nvSpPr>
          <p:cNvPr id="1013935" name="Line 175"/>
          <p:cNvSpPr>
            <a:spLocks noChangeShapeType="1"/>
          </p:cNvSpPr>
          <p:nvPr/>
        </p:nvSpPr>
        <p:spPr bwMode="auto">
          <a:xfrm>
            <a:off x="8915400" y="381000"/>
            <a:ext cx="0" cy="533400"/>
          </a:xfrm>
          <a:prstGeom prst="line">
            <a:avLst/>
          </a:prstGeom>
          <a:noFill/>
          <a:ln w="12700">
            <a:solidFill>
              <a:schemeClr val="accent1"/>
            </a:solidFill>
            <a:round/>
            <a:tailEnd type="triangle" w="med" len="med"/>
          </a:ln>
          <a:effectLst/>
        </p:spPr>
        <p:txBody>
          <a:bodyPr/>
          <a:lstStyle/>
          <a:p>
            <a:endParaRPr lang="en-US"/>
          </a:p>
        </p:txBody>
      </p:sp>
      <p:sp>
        <p:nvSpPr>
          <p:cNvPr id="1013936" name="Line 176"/>
          <p:cNvSpPr>
            <a:spLocks noChangeShapeType="1"/>
          </p:cNvSpPr>
          <p:nvPr/>
        </p:nvSpPr>
        <p:spPr bwMode="auto">
          <a:xfrm>
            <a:off x="5181600" y="2209800"/>
            <a:ext cx="1295400" cy="0"/>
          </a:xfrm>
          <a:prstGeom prst="line">
            <a:avLst/>
          </a:prstGeom>
          <a:noFill/>
          <a:ln w="12700">
            <a:solidFill>
              <a:schemeClr val="accent1"/>
            </a:solidFill>
            <a:round/>
          </a:ln>
          <a:effectLst/>
        </p:spPr>
        <p:txBody>
          <a:bodyPr/>
          <a:lstStyle/>
          <a:p>
            <a:endParaRPr lang="en-US"/>
          </a:p>
        </p:txBody>
      </p:sp>
      <p:sp>
        <p:nvSpPr>
          <p:cNvPr id="1013937" name="Line 177"/>
          <p:cNvSpPr>
            <a:spLocks noChangeShapeType="1"/>
          </p:cNvSpPr>
          <p:nvPr/>
        </p:nvSpPr>
        <p:spPr bwMode="auto">
          <a:xfrm>
            <a:off x="6477000" y="381000"/>
            <a:ext cx="0" cy="1828800"/>
          </a:xfrm>
          <a:prstGeom prst="line">
            <a:avLst/>
          </a:prstGeom>
          <a:noFill/>
          <a:ln w="12700">
            <a:solidFill>
              <a:schemeClr val="accent1"/>
            </a:solidFill>
            <a:round/>
          </a:ln>
          <a:effectLst/>
        </p:spPr>
        <p:txBody>
          <a:bodyPr/>
          <a:lstStyle/>
          <a:p>
            <a:endParaRPr lang="en-US"/>
          </a:p>
        </p:txBody>
      </p:sp>
      <p:sp>
        <p:nvSpPr>
          <p:cNvPr id="1013938" name="Rectangle 178"/>
          <p:cNvSpPr>
            <a:spLocks noChangeArrowheads="1"/>
          </p:cNvSpPr>
          <p:nvPr/>
        </p:nvSpPr>
        <p:spPr bwMode="auto">
          <a:xfrm>
            <a:off x="59436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b="1"/>
              <a:t>Jump</a:t>
            </a:r>
            <a:endParaRPr lang="en-US" sz="1200" b="1"/>
          </a:p>
        </p:txBody>
      </p:sp>
      <p:sp>
        <p:nvSpPr>
          <p:cNvPr id="1013939" name="Line 179"/>
          <p:cNvSpPr>
            <a:spLocks noChangeShapeType="1"/>
          </p:cNvSpPr>
          <p:nvPr/>
        </p:nvSpPr>
        <p:spPr bwMode="auto">
          <a:xfrm flipV="1">
            <a:off x="5943600" y="990600"/>
            <a:ext cx="0" cy="609600"/>
          </a:xfrm>
          <a:prstGeom prst="line">
            <a:avLst/>
          </a:prstGeom>
          <a:noFill/>
          <a:ln w="19050">
            <a:solidFill>
              <a:schemeClr val="accent2"/>
            </a:solidFill>
            <a:round/>
          </a:ln>
          <a:effectLst/>
        </p:spPr>
        <p:txBody>
          <a:bodyPr/>
          <a:lstStyle/>
          <a:p>
            <a:endParaRPr lang="en-US"/>
          </a:p>
        </p:txBody>
      </p:sp>
      <p:sp>
        <p:nvSpPr>
          <p:cNvPr id="1013940" name="Line 180"/>
          <p:cNvSpPr>
            <a:spLocks noChangeShapeType="1"/>
          </p:cNvSpPr>
          <p:nvPr/>
        </p:nvSpPr>
        <p:spPr bwMode="auto">
          <a:xfrm>
            <a:off x="4191000" y="1066800"/>
            <a:ext cx="533400" cy="0"/>
          </a:xfrm>
          <a:prstGeom prst="line">
            <a:avLst/>
          </a:prstGeom>
          <a:noFill/>
          <a:ln w="28575">
            <a:solidFill>
              <a:schemeClr val="accent2"/>
            </a:solidFill>
            <a:round/>
            <a:tailEnd type="triangle" w="med" len="med"/>
          </a:ln>
          <a:effectLst/>
        </p:spPr>
        <p:txBody>
          <a:bodyPr/>
          <a:lstStyle/>
          <a:p>
            <a:endParaRPr lang="en-US"/>
          </a:p>
        </p:txBody>
      </p:sp>
      <p:sp>
        <p:nvSpPr>
          <p:cNvPr id="1013941" name="Text Box 181"/>
          <p:cNvSpPr txBox="1">
            <a:spLocks noChangeArrowheads="1"/>
          </p:cNvSpPr>
          <p:nvPr/>
        </p:nvSpPr>
        <p:spPr bwMode="auto">
          <a:xfrm>
            <a:off x="6172200" y="990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13942" name="Line 182"/>
          <p:cNvSpPr>
            <a:spLocks noChangeShapeType="1"/>
          </p:cNvSpPr>
          <p:nvPr/>
        </p:nvSpPr>
        <p:spPr bwMode="auto">
          <a:xfrm>
            <a:off x="4419600" y="990600"/>
            <a:ext cx="76200" cy="152400"/>
          </a:xfrm>
          <a:prstGeom prst="line">
            <a:avLst/>
          </a:prstGeom>
          <a:noFill/>
          <a:ln w="12700">
            <a:solidFill>
              <a:schemeClr val="tx1"/>
            </a:solidFill>
            <a:round/>
          </a:ln>
          <a:effectLst/>
        </p:spPr>
        <p:txBody>
          <a:bodyPr/>
          <a:lstStyle/>
          <a:p>
            <a:endParaRPr lang="en-US"/>
          </a:p>
        </p:txBody>
      </p:sp>
      <p:sp>
        <p:nvSpPr>
          <p:cNvPr id="1013943" name="Line 183"/>
          <p:cNvSpPr>
            <a:spLocks noChangeShapeType="1"/>
          </p:cNvSpPr>
          <p:nvPr/>
        </p:nvSpPr>
        <p:spPr bwMode="auto">
          <a:xfrm>
            <a:off x="6172200" y="914400"/>
            <a:ext cx="76200" cy="152400"/>
          </a:xfrm>
          <a:prstGeom prst="line">
            <a:avLst/>
          </a:prstGeom>
          <a:noFill/>
          <a:ln w="12700">
            <a:solidFill>
              <a:schemeClr val="tx1"/>
            </a:solidFill>
            <a:round/>
          </a:ln>
          <a:effectLst/>
        </p:spPr>
        <p:txBody>
          <a:bodyPr/>
          <a:lstStyle/>
          <a:p>
            <a:endParaRPr lang="en-US"/>
          </a:p>
        </p:txBody>
      </p:sp>
      <p:sp>
        <p:nvSpPr>
          <p:cNvPr id="1013944" name="Rectangle 184"/>
          <p:cNvSpPr>
            <a:spLocks noChangeArrowheads="1"/>
          </p:cNvSpPr>
          <p:nvPr/>
        </p:nvSpPr>
        <p:spPr bwMode="auto">
          <a:xfrm>
            <a:off x="3886200" y="762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Instr[25-0]</a:t>
            </a:r>
            <a:endParaRPr lang="en-US" sz="1200">
              <a:solidFill>
                <a:schemeClr val="tx1"/>
              </a:solidFill>
            </a:endParaRPr>
          </a:p>
        </p:txBody>
      </p:sp>
      <p:sp>
        <p:nvSpPr>
          <p:cNvPr id="1013945" name="Text Box 185"/>
          <p:cNvSpPr txBox="1">
            <a:spLocks noChangeArrowheads="1"/>
          </p:cNvSpPr>
          <p:nvPr/>
        </p:nvSpPr>
        <p:spPr bwMode="auto">
          <a:xfrm>
            <a:off x="4343400" y="1066800"/>
            <a:ext cx="361950" cy="275590"/>
          </a:xfrm>
          <a:prstGeom prst="rect">
            <a:avLst/>
          </a:prstGeom>
          <a:noFill/>
          <a:ln w="12700">
            <a:noFill/>
            <a:miter lim="800000"/>
          </a:ln>
          <a:effectLst/>
        </p:spPr>
        <p:txBody>
          <a:bodyPr wrap="none">
            <a:spAutoFit/>
          </a:bodyPr>
          <a:lstStyle/>
          <a:p>
            <a:r>
              <a:rPr lang="en-US" sz="1200">
                <a:solidFill>
                  <a:schemeClr val="tx1"/>
                </a:solidFill>
              </a:rPr>
              <a:t>26</a:t>
            </a:r>
            <a:endParaRPr lang="en-US" sz="1200">
              <a:solidFill>
                <a:schemeClr val="tx1"/>
              </a:solidFill>
            </a:endParaRPr>
          </a:p>
        </p:txBody>
      </p:sp>
      <p:sp>
        <p:nvSpPr>
          <p:cNvPr id="1013946" name="Rectangle 186"/>
          <p:cNvSpPr>
            <a:spLocks noChangeArrowheads="1"/>
          </p:cNvSpPr>
          <p:nvPr/>
        </p:nvSpPr>
        <p:spPr bwMode="auto">
          <a:xfrm>
            <a:off x="5562600" y="1219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PC+4[31-28]</a:t>
            </a:r>
            <a:endParaRPr lang="en-US" sz="1200">
              <a:solidFill>
                <a:schemeClr val="tx1"/>
              </a:solidFill>
            </a:endParaRPr>
          </a:p>
        </p:txBody>
      </p:sp>
      <p:sp>
        <p:nvSpPr>
          <p:cNvPr id="1013947" name="Oval 187"/>
          <p:cNvSpPr>
            <a:spLocks noChangeArrowheads="1"/>
          </p:cNvSpPr>
          <p:nvPr/>
        </p:nvSpPr>
        <p:spPr bwMode="auto">
          <a:xfrm>
            <a:off x="8763000" y="762000"/>
            <a:ext cx="304800" cy="381000"/>
          </a:xfrm>
          <a:prstGeom prst="ellipse">
            <a:avLst/>
          </a:prstGeom>
          <a:noFill/>
          <a:ln w="28575">
            <a:solidFill>
              <a:schemeClr val="accent1"/>
            </a:solidFill>
            <a:round/>
          </a:ln>
          <a:effectLst/>
        </p:spPr>
        <p:txBody>
          <a:bodyPr wrap="none" anchor="ctr"/>
          <a:lstStyle/>
          <a:p>
            <a:endParaRPr lang="en-US"/>
          </a:p>
        </p:txBody>
      </p:sp>
      <p:sp>
        <p:nvSpPr>
          <p:cNvPr id="1013948" name="Line 188"/>
          <p:cNvSpPr>
            <a:spLocks noChangeShapeType="1"/>
          </p:cNvSpPr>
          <p:nvPr/>
        </p:nvSpPr>
        <p:spPr bwMode="auto">
          <a:xfrm>
            <a:off x="5334000" y="914400"/>
            <a:ext cx="76200" cy="152400"/>
          </a:xfrm>
          <a:prstGeom prst="line">
            <a:avLst/>
          </a:prstGeom>
          <a:noFill/>
          <a:ln w="12700">
            <a:solidFill>
              <a:schemeClr val="tx1"/>
            </a:solidFill>
            <a:round/>
          </a:ln>
          <a:effectLst/>
        </p:spPr>
        <p:txBody>
          <a:bodyPr/>
          <a:lstStyle/>
          <a:p>
            <a:endParaRPr lang="en-US"/>
          </a:p>
        </p:txBody>
      </p:sp>
      <p:sp>
        <p:nvSpPr>
          <p:cNvPr id="1013949" name="Text Box 189"/>
          <p:cNvSpPr txBox="1">
            <a:spLocks noChangeArrowheads="1"/>
          </p:cNvSpPr>
          <p:nvPr/>
        </p:nvSpPr>
        <p:spPr bwMode="auto">
          <a:xfrm>
            <a:off x="5257800" y="990600"/>
            <a:ext cx="361950" cy="275590"/>
          </a:xfrm>
          <a:prstGeom prst="rect">
            <a:avLst/>
          </a:prstGeom>
          <a:noFill/>
          <a:ln w="12700">
            <a:noFill/>
            <a:miter lim="800000"/>
          </a:ln>
          <a:effectLst/>
        </p:spPr>
        <p:txBody>
          <a:bodyPr wrap="none">
            <a:spAutoFit/>
          </a:bodyPr>
          <a:lstStyle/>
          <a:p>
            <a:r>
              <a:rPr lang="en-US" sz="1200">
                <a:solidFill>
                  <a:schemeClr val="tx1"/>
                </a:solidFill>
              </a:rPr>
              <a:t>28</a:t>
            </a:r>
            <a:endParaRPr lang="en-US" sz="1200">
              <a:solidFill>
                <a:schemeClr val="tx1"/>
              </a:solidFill>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0"/>
            <a:ext cx="10515600" cy="1325563"/>
          </a:xfrm>
        </p:spPr>
        <p:txBody>
          <a:bodyPr/>
          <a:lstStyle/>
          <a:p>
            <a:r>
              <a:rPr lang="en-US" dirty="0" smtClean="0"/>
              <a:t>Jump Operation (alt.)</a:t>
            </a:r>
            <a:endParaRPr lang="en-US" dirty="0"/>
          </a:p>
        </p:txBody>
      </p:sp>
      <p:pic>
        <p:nvPicPr>
          <p:cNvPr id="4" name="Picture 6" descr="f04-24-P374493"/>
          <p:cNvPicPr>
            <a:picLocks noChangeAspect="1" noChangeArrowheads="1"/>
          </p:cNvPicPr>
          <p:nvPr/>
        </p:nvPicPr>
        <p:blipFill>
          <a:blip r:embed="rId1" cstate="print"/>
          <a:srcRect/>
          <a:stretch>
            <a:fillRect/>
          </a:stretch>
        </p:blipFill>
        <p:spPr bwMode="auto">
          <a:xfrm>
            <a:off x="2063475" y="817460"/>
            <a:ext cx="7485940" cy="5875965"/>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endParaRPr lang="zh-CN" altLang="en-US" b="1" dirty="0"/>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endParaRPr lang="zh-CN" altLang="en-US" dirty="0"/>
          </a:p>
          <a:p>
            <a:r>
              <a:rPr lang="zh-CN" altLang="en-US" b="1" dirty="0"/>
              <a:t>单周期处理器的性能？</a:t>
            </a:r>
            <a:endParaRPr lang="zh-CN" altLang="en-US" b="1" dirty="0"/>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endParaRPr lang="zh-CN" altLang="en-US" dirty="0"/>
          </a:p>
          <a:p>
            <a:pPr lvl="1">
              <a:lnSpc>
                <a:spcPct val="160000"/>
              </a:lnSpc>
              <a:spcBef>
                <a:spcPct val="15000"/>
              </a:spcBef>
            </a:pPr>
            <a:r>
              <a:rPr lang="zh-CN" altLang="en-US" dirty="0"/>
              <a:t>单周期处理器的时钟宽度为最复杂指令的执行时间</a:t>
            </a:r>
            <a:endParaRPr lang="zh-CN" altLang="en-US" dirty="0"/>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a:t>
            </a:r>
            <a:r>
              <a:rPr lang="en-US" altLang="zh-CN" dirty="0"/>
              <a:t>/</a:t>
            </a:r>
            <a:r>
              <a:rPr lang="zh-CN" altLang="en-US" dirty="0"/>
              <a:t>流水方式</a:t>
            </a:r>
            <a:endParaRPr lang="zh-CN" altLang="en-US" dirty="0"/>
          </a:p>
          <a:p>
            <a:endParaRPr lang="en-US" altLang="zh-CN" dirty="0"/>
          </a:p>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B</a:t>
            </a:r>
            <a:r>
              <a:rPr lang="zh-CN" altLang="en-US" sz="4800" spc="600" dirty="0">
                <a:solidFill>
                  <a:srgbClr val="005D9C"/>
                </a:solidFill>
                <a:latin typeface="义启小楷书" panose="02010601030101010101" pitchFamily="2" charset="-128"/>
                <a:ea typeface="义启小楷书" panose="02010601030101010101" pitchFamily="2" charset="-128"/>
              </a:rPr>
              <a:t>、多周期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endParaRPr lang="zh-CN" altLang="en-US" dirty="0"/>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endParaRPr lang="zh-CN" altLang="en-US" sz="2400" b="1" dirty="0">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endParaRPr lang="zh-CN" altLang="en-US" sz="2400" b="1" dirty="0">
              <a:latin typeface="+mn-ea"/>
              <a:cs typeface="Segoe UI Black" panose="020B0A02040204020203" pitchFamily="34" charset="0"/>
              <a:sym typeface="Arial" panose="020B0604020202020204" pitchFamily="34" charset="0"/>
            </a:endParaRP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 name="矩形 10"/>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任意多边形: 形状 4"/>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cxnSp>
            <p:nvCxnSpPr>
              <p:cNvPr id="13" name="直接箭头连接符 12"/>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2137065" y="4896958"/>
                <a:ext cx="49957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PC</a:t>
                </a:r>
                <a:endParaRPr lang="zh-CN" altLang="en-US" sz="1705" dirty="0">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 name="矩形 19"/>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矩形 20"/>
              <p:cNvSpPr/>
              <p:nvPr/>
            </p:nvSpPr>
            <p:spPr>
              <a:xfrm>
                <a:off x="2907454" y="4888345"/>
                <a:ext cx="995262"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Address</a:t>
                </a:r>
                <a:endParaRPr lang="zh-CN" altLang="en-US" sz="1705" dirty="0">
                  <a:latin typeface="Times New Roman" panose="02020603050405020304" pitchFamily="18" charset="0"/>
                  <a:cs typeface="Times New Roman" panose="02020603050405020304" pitchFamily="18" charset="0"/>
                </a:endParaRPr>
              </a:p>
            </p:txBody>
          </p:sp>
          <p:sp>
            <p:nvSpPr>
              <p:cNvPr id="22" name="矩形 21"/>
              <p:cNvSpPr/>
              <p:nvPr/>
            </p:nvSpPr>
            <p:spPr>
              <a:xfrm>
                <a:off x="3070971" y="5461814"/>
                <a:ext cx="931531" cy="450080"/>
              </a:xfrm>
              <a:prstGeom prst="rect">
                <a:avLst/>
              </a:prstGeom>
            </p:spPr>
            <p:txBody>
              <a:bodyPr wrap="none">
                <a:spAutoFit/>
              </a:bodyPr>
              <a:lstStyle/>
              <a:p>
                <a:pPr algn="ctr">
                  <a:lnSpc>
                    <a:spcPct val="120000"/>
                  </a:lnSpc>
                </a:pPr>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存储器</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2921076" y="6092467"/>
                <a:ext cx="50488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a:t>
                </a:r>
                <a:r>
                  <a:rPr lang="en-US" altLang="zh-CN" sz="1705" baseline="-25000" dirty="0">
                    <a:latin typeface="Times New Roman" panose="02020603050405020304" pitchFamily="18" charset="0"/>
                    <a:cs typeface="Times New Roman" panose="02020603050405020304" pitchFamily="18" charset="0"/>
                  </a:rPr>
                  <a:t>in</a:t>
                </a:r>
                <a:endParaRPr lang="zh-CN" altLang="en-US" sz="1705" baseline="-25000" dirty="0">
                  <a:latin typeface="Times New Roman" panose="02020603050405020304" pitchFamily="18" charset="0"/>
                  <a:cs typeface="Times New Roman" panose="02020603050405020304" pitchFamily="18" charset="0"/>
                </a:endParaRPr>
              </a:p>
            </p:txBody>
          </p:sp>
          <p:sp>
            <p:nvSpPr>
              <p:cNvPr id="24" name="任意多边形: 形状 21"/>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 name="直接箭头连接符 24"/>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p:cNvCxnSpPr>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168886" y="6101994"/>
                <a:ext cx="60756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33" name="矩形 32"/>
              <p:cNvSpPr/>
              <p:nvPr/>
            </p:nvSpPr>
            <p:spPr>
              <a:xfrm>
                <a:off x="6181428" y="4874987"/>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4" name="矩形 33"/>
              <p:cNvSpPr/>
              <p:nvPr/>
            </p:nvSpPr>
            <p:spPr>
              <a:xfrm>
                <a:off x="6182896" y="5246281"/>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5" name="矩形 34"/>
              <p:cNvSpPr/>
              <p:nvPr/>
            </p:nvSpPr>
            <p:spPr>
              <a:xfrm>
                <a:off x="6178920" y="5672783"/>
                <a:ext cx="552687"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0" name="矩形 39"/>
              <p:cNvSpPr/>
              <p:nvPr/>
            </p:nvSpPr>
            <p:spPr>
              <a:xfrm>
                <a:off x="7737424" y="4983365"/>
                <a:ext cx="37919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7747760" y="5929509"/>
                <a:ext cx="36503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B</a:t>
                </a:r>
                <a:endParaRPr lang="zh-CN" altLang="en-US" sz="1705" dirty="0">
                  <a:latin typeface="Times New Roman" panose="02020603050405020304" pitchFamily="18" charset="0"/>
                  <a:cs typeface="Times New Roman" panose="02020603050405020304" pitchFamily="18" charset="0"/>
                </a:endParaRPr>
              </a:p>
            </p:txBody>
          </p:sp>
          <p:cxnSp>
            <p:nvCxnSpPr>
              <p:cNvPr id="42" name="直接箭头连接符 41"/>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8486648" y="5481863"/>
                <a:ext cx="646513" cy="359796"/>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ALU</a:t>
                </a:r>
                <a:endParaRPr lang="zh-CN" altLang="en-US" sz="1515" dirty="0">
                  <a:latin typeface="Times New Roman" panose="02020603050405020304" pitchFamily="18" charset="0"/>
                  <a:cs typeface="Times New Roman" panose="02020603050405020304" pitchFamily="18" charset="0"/>
                </a:endParaRPr>
              </a:p>
            </p:txBody>
          </p:sp>
          <p:sp>
            <p:nvSpPr>
              <p:cNvPr id="46" name="矩形 45"/>
              <p:cNvSpPr/>
              <p:nvPr/>
            </p:nvSpPr>
            <p:spPr>
              <a:xfrm>
                <a:off x="9267064" y="5498066"/>
                <a:ext cx="779285" cy="327505"/>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a:t>
                </a:r>
                <a:r>
                  <a:rPr lang="en-US" altLang="zh-CN" sz="1325" baseline="-25000" dirty="0" err="1">
                    <a:latin typeface="Times New Roman" panose="02020603050405020304" pitchFamily="18" charset="0"/>
                    <a:cs typeface="Times New Roman" panose="02020603050405020304" pitchFamily="18" charset="0"/>
                  </a:rPr>
                  <a:t>Out</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47" name="直接箭头连接符 46"/>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 name="直接箭头连接符 49"/>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045687" y="4677836"/>
                <a:ext cx="418145" cy="359796"/>
              </a:xfrm>
              <a:prstGeom prst="rect">
                <a:avLst/>
              </a:prstGeom>
            </p:spPr>
            <p:txBody>
              <a:bodyPr wrap="none">
                <a:spAutoFit/>
              </a:bodyPr>
              <a:lstStyle/>
              <a:p>
                <a:pPr algn="ctr"/>
                <a:r>
                  <a:rPr lang="en-US" altLang="zh-CN" sz="1515" dirty="0">
                    <a:latin typeface="Times New Roman" panose="02020603050405020304" pitchFamily="18" charset="0"/>
                    <a:cs typeface="Times New Roman" panose="02020603050405020304" pitchFamily="18" charset="0"/>
                  </a:rPr>
                  <a:t>IR</a:t>
                </a:r>
                <a:endParaRPr lang="zh-CN" altLang="en-US" sz="1515" dirty="0">
                  <a:latin typeface="Times New Roman" panose="02020603050405020304" pitchFamily="18" charset="0"/>
                  <a:cs typeface="Times New Roman" panose="02020603050405020304" pitchFamily="18" charset="0"/>
                </a:endParaRPr>
              </a:p>
            </p:txBody>
          </p:sp>
          <p:sp>
            <p:nvSpPr>
              <p:cNvPr id="52" name="矩形 51"/>
              <p:cNvSpPr/>
              <p:nvPr/>
            </p:nvSpPr>
            <p:spPr>
              <a:xfrm>
                <a:off x="4981515" y="6086262"/>
                <a:ext cx="540294"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DR</a:t>
                </a:r>
                <a:endParaRPr lang="zh-CN" altLang="en-US" sz="1705" dirty="0">
                  <a:latin typeface="Times New Roman" panose="02020603050405020304" pitchFamily="18" charset="0"/>
                  <a:cs typeface="Times New Roman" panose="02020603050405020304" pitchFamily="18" charset="0"/>
                </a:endParaRPr>
              </a:p>
            </p:txBody>
          </p:sp>
          <p:sp>
            <p:nvSpPr>
              <p:cNvPr id="53" name="矩形 52"/>
              <p:cNvSpPr/>
              <p:nvPr/>
            </p:nvSpPr>
            <p:spPr>
              <a:xfrm>
                <a:off x="7111512" y="4999470"/>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54" name="矩形 53"/>
              <p:cNvSpPr/>
              <p:nvPr/>
            </p:nvSpPr>
            <p:spPr>
              <a:xfrm>
                <a:off x="7111512" y="5925284"/>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55" name="直接连接符 54"/>
              <p:cNvCxnSpPr>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3958854" y="5494162"/>
                <a:ext cx="586323" cy="392086"/>
              </a:xfrm>
              <a:prstGeom prst="rect">
                <a:avLst/>
              </a:prstGeom>
            </p:spPr>
            <p:txBody>
              <a:bodyPr wrap="none">
                <a:spAutoFit/>
              </a:bodyPr>
              <a:lstStyle/>
              <a:p>
                <a:r>
                  <a:rPr lang="en-US" altLang="zh-CN" sz="1705" dirty="0" err="1">
                    <a:latin typeface="Times New Roman" panose="02020603050405020304" pitchFamily="18" charset="0"/>
                    <a:cs typeface="Times New Roman" panose="02020603050405020304" pitchFamily="18" charset="0"/>
                  </a:rPr>
                  <a:t>D</a:t>
                </a:r>
                <a:r>
                  <a:rPr lang="en-US" altLang="zh-CN" sz="1705" baseline="-25000" dirty="0" err="1">
                    <a:latin typeface="Times New Roman" panose="02020603050405020304" pitchFamily="18" charset="0"/>
                    <a:cs typeface="Times New Roman" panose="02020603050405020304" pitchFamily="18" charset="0"/>
                  </a:rPr>
                  <a:t>out</a:t>
                </a:r>
                <a:endParaRPr lang="zh-CN" altLang="en-US" sz="1705" baseline="-25000" dirty="0">
                  <a:latin typeface="Times New Roman" panose="02020603050405020304" pitchFamily="18" charset="0"/>
                  <a:cs typeface="Times New Roman" panose="02020603050405020304" pitchFamily="18" charset="0"/>
                </a:endParaRPr>
              </a:p>
            </p:txBody>
          </p:sp>
          <p:sp>
            <p:nvSpPr>
              <p:cNvPr id="59" name="矩形 58"/>
              <p:cNvSpPr/>
              <p:nvPr/>
            </p:nvSpPr>
            <p:spPr>
              <a:xfrm>
                <a:off x="6392766" y="5461759"/>
                <a:ext cx="1073155" cy="450080"/>
              </a:xfrm>
              <a:prstGeom prst="rect">
                <a:avLst/>
              </a:prstGeom>
            </p:spPr>
            <p:txBody>
              <a:bodyPr wrap="none">
                <a:spAutoFit/>
              </a:bodyPr>
              <a:lstStyle/>
              <a:p>
                <a:pPr algn="ctr">
                  <a:lnSpc>
                    <a:spcPct val="120000"/>
                  </a:lnSpc>
                </a:pP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5"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endParaRPr lang="zh-CN" altLang="en-US" dirty="0"/>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5" name="组合 14"/>
          <p:cNvGrpSpPr/>
          <p:nvPr/>
        </p:nvGrpSpPr>
        <p:grpSpPr>
          <a:xfrm>
            <a:off x="8989186" y="3528056"/>
            <a:ext cx="420145" cy="877029"/>
            <a:chOff x="9501522" y="3862856"/>
            <a:chExt cx="443122" cy="924992"/>
          </a:xfrm>
        </p:grpSpPr>
        <p:sp>
          <p:nvSpPr>
            <p:cNvPr id="16"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8" name="矩形 17"/>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 name="任意多边形: 形状 49"/>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任意多边形: 形状 50"/>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 name="矩形 30"/>
          <p:cNvSpPr/>
          <p:nvPr/>
        </p:nvSpPr>
        <p:spPr>
          <a:xfrm>
            <a:off x="1848402" y="3709537"/>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929886" y="4077470"/>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808425" y="3620093"/>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809449" y="4656026"/>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5484704" y="560593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315706" y="35984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315706" y="3804243"/>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15706" y="4215699"/>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15708" y="464284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694485" y="3507945"/>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238647" y="3592031"/>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6235273" y="3831625"/>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5653106" y="4245253"/>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8" name="矩形 57"/>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6987449" y="3513434"/>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998432" y="3946882"/>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1" name="矩形 60"/>
          <p:cNvSpPr/>
          <p:nvPr/>
        </p:nvSpPr>
        <p:spPr>
          <a:xfrm>
            <a:off x="6520286" y="5482302"/>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2" name="直接连接符 61"/>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655879" y="4025037"/>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6" name="直接连接符 65"/>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7701108" y="5020619"/>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9" name="任意多边形: 形状 192"/>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8506985" y="337210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8532363" y="4271250"/>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171428" y="3464794"/>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4" name="矩形 8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6" name="矩形 8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0" name="组合 89"/>
          <p:cNvGrpSpPr/>
          <p:nvPr/>
        </p:nvGrpSpPr>
        <p:grpSpPr>
          <a:xfrm>
            <a:off x="4973450" y="4547199"/>
            <a:ext cx="274434" cy="522964"/>
            <a:chOff x="4311617" y="4168879"/>
            <a:chExt cx="274449" cy="522993"/>
          </a:xfrm>
        </p:grpSpPr>
        <p:sp>
          <p:nvSpPr>
            <p:cNvPr id="91" name="流程图: 手动操作 9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2" name="矩形 9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p:cNvGrpSpPr/>
            <p:nvPr/>
          </p:nvGrpSpPr>
          <p:grpSpPr>
            <a:xfrm>
              <a:off x="3743887" y="4440398"/>
              <a:ext cx="477107" cy="325924"/>
              <a:chOff x="2146087" y="4862847"/>
              <a:chExt cx="452393" cy="309040"/>
            </a:xfrm>
          </p:grpSpPr>
          <p:cxnSp>
            <p:nvCxnSpPr>
              <p:cNvPr id="99" name="直接连接符 9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1" name="组合 100"/>
          <p:cNvGrpSpPr/>
          <p:nvPr/>
        </p:nvGrpSpPr>
        <p:grpSpPr>
          <a:xfrm>
            <a:off x="3530092" y="4985082"/>
            <a:ext cx="452368" cy="448216"/>
            <a:chOff x="3743887" y="4293594"/>
            <a:chExt cx="477107" cy="472728"/>
          </a:xfrm>
        </p:grpSpPr>
        <p:grpSp>
          <p:nvGrpSpPr>
            <p:cNvPr id="102" name="组合 101"/>
            <p:cNvGrpSpPr/>
            <p:nvPr/>
          </p:nvGrpSpPr>
          <p:grpSpPr>
            <a:xfrm>
              <a:off x="3743887" y="4440398"/>
              <a:ext cx="477107" cy="325924"/>
              <a:chOff x="2146087" y="4862847"/>
              <a:chExt cx="452393" cy="309040"/>
            </a:xfrm>
          </p:grpSpPr>
          <p:cxnSp>
            <p:nvCxnSpPr>
              <p:cNvPr id="104" name="直接连接符 10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p:cNvGrpSpPr/>
            <p:nvPr/>
          </p:nvGrpSpPr>
          <p:grpSpPr>
            <a:xfrm>
              <a:off x="3743887" y="4440398"/>
              <a:ext cx="477107" cy="325924"/>
              <a:chOff x="2146087" y="4862847"/>
              <a:chExt cx="452393" cy="309040"/>
            </a:xfrm>
            <a:grpFill/>
          </p:grpSpPr>
          <p:cxnSp>
            <p:nvCxnSpPr>
              <p:cNvPr id="109" name="直接连接符 108"/>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1" name="组合 110"/>
          <p:cNvGrpSpPr/>
          <p:nvPr/>
        </p:nvGrpSpPr>
        <p:grpSpPr>
          <a:xfrm>
            <a:off x="6727166" y="4058193"/>
            <a:ext cx="452368" cy="448216"/>
            <a:chOff x="3743887" y="4293594"/>
            <a:chExt cx="477107" cy="472728"/>
          </a:xfrm>
        </p:grpSpPr>
        <p:grpSp>
          <p:nvGrpSpPr>
            <p:cNvPr id="112" name="组合 111"/>
            <p:cNvGrpSpPr/>
            <p:nvPr/>
          </p:nvGrpSpPr>
          <p:grpSpPr>
            <a:xfrm>
              <a:off x="3743887" y="4440398"/>
              <a:ext cx="477107" cy="325924"/>
              <a:chOff x="2146087" y="4862847"/>
              <a:chExt cx="452393" cy="309040"/>
            </a:xfrm>
          </p:grpSpPr>
          <p:cxnSp>
            <p:nvCxnSpPr>
              <p:cNvPr id="114" name="直接连接符 11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6" name="组合 115"/>
          <p:cNvGrpSpPr/>
          <p:nvPr/>
        </p:nvGrpSpPr>
        <p:grpSpPr>
          <a:xfrm>
            <a:off x="10077236" y="4093109"/>
            <a:ext cx="452368" cy="448216"/>
            <a:chOff x="3743887" y="4293594"/>
            <a:chExt cx="477107" cy="472728"/>
          </a:xfrm>
        </p:grpSpPr>
        <p:grpSp>
          <p:nvGrpSpPr>
            <p:cNvPr id="117" name="组合 116"/>
            <p:cNvGrpSpPr/>
            <p:nvPr/>
          </p:nvGrpSpPr>
          <p:grpSpPr>
            <a:xfrm>
              <a:off x="3743887" y="4440398"/>
              <a:ext cx="477107" cy="325924"/>
              <a:chOff x="2146087" y="4862847"/>
              <a:chExt cx="452393" cy="309040"/>
            </a:xfrm>
          </p:grpSpPr>
          <p:cxnSp>
            <p:nvCxnSpPr>
              <p:cNvPr id="119" name="直接连接符 1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p:cNvGrpSpPr/>
            <p:nvPr/>
          </p:nvGrpSpPr>
          <p:grpSpPr>
            <a:xfrm>
              <a:off x="3743887" y="4411013"/>
              <a:ext cx="477107" cy="355307"/>
              <a:chOff x="2146087" y="4834986"/>
              <a:chExt cx="452393" cy="336901"/>
            </a:xfrm>
            <a:grpFill/>
          </p:grpSpPr>
          <p:cxnSp>
            <p:nvCxnSpPr>
              <p:cNvPr id="124" name="直接连接符 123"/>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26" name="矩形 125"/>
          <p:cNvSpPr/>
          <p:nvPr/>
        </p:nvSpPr>
        <p:spPr>
          <a:xfrm>
            <a:off x="3436127" y="3410812"/>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27" name="矩形 126"/>
          <p:cNvSpPr/>
          <p:nvPr/>
        </p:nvSpPr>
        <p:spPr>
          <a:xfrm>
            <a:off x="3435788" y="4422763"/>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p:cNvSpPr/>
            <p:nvPr/>
          </p:nvSpPr>
          <p:spPr>
            <a:xfrm>
              <a:off x="4376674" y="1927903"/>
              <a:ext cx="532899"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IorD</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30" name="矩形 129"/>
            <p:cNvSpPr/>
            <p:nvPr/>
          </p:nvSpPr>
          <p:spPr>
            <a:xfrm>
              <a:off x="4132343" y="2431768"/>
              <a:ext cx="76269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IRWrite</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31" name="矩形 130"/>
            <p:cNvSpPr/>
            <p:nvPr/>
          </p:nvSpPr>
          <p:spPr>
            <a:xfrm>
              <a:off x="3903189" y="2167772"/>
              <a:ext cx="972067" cy="312774"/>
            </a:xfrm>
            <a:prstGeom prst="rect">
              <a:avLst/>
            </a:prstGeom>
          </p:spPr>
          <p:txBody>
            <a:bodyPr wrap="none">
              <a:spAutoFit/>
            </a:bodyPr>
            <a:lstStyle/>
            <a:p>
              <a:pPr algn="r"/>
              <a:r>
                <a:rPr lang="en-US" altLang="zh-CN" sz="1325" dirty="0" err="1">
                  <a:solidFill>
                    <a:srgbClr val="0066FF"/>
                  </a:solidFill>
                  <a:latin typeface="Times New Roman" panose="02020603050405020304" pitchFamily="18" charset="0"/>
                  <a:cs typeface="Times New Roman" panose="02020603050405020304" pitchFamily="18" charset="0"/>
                </a:rPr>
                <a:t>MemWrite</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p:cNvSpPr/>
            <p:nvPr/>
          </p:nvSpPr>
          <p:spPr>
            <a:xfrm>
              <a:off x="11396050" y="1752004"/>
              <a:ext cx="614051"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PCEn</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41" name="矩形 140"/>
            <p:cNvSpPr/>
            <p:nvPr/>
          </p:nvSpPr>
          <p:spPr>
            <a:xfrm>
              <a:off x="4561939" y="3396602"/>
              <a:ext cx="732397"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RegDst</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2" name="矩形 141"/>
            <p:cNvSpPr/>
            <p:nvPr/>
          </p:nvSpPr>
          <p:spPr>
            <a:xfrm>
              <a:off x="5324550" y="3404622"/>
              <a:ext cx="100121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MemtoReg</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44" name="矩形 143"/>
          <p:cNvSpPr/>
          <p:nvPr/>
        </p:nvSpPr>
        <p:spPr>
          <a:xfrm>
            <a:off x="936212" y="3356695"/>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45" name="组合 144"/>
          <p:cNvGrpSpPr/>
          <p:nvPr/>
        </p:nvGrpSpPr>
        <p:grpSpPr>
          <a:xfrm>
            <a:off x="8108125" y="3825210"/>
            <a:ext cx="444521" cy="993977"/>
            <a:chOff x="4336181" y="4140652"/>
            <a:chExt cx="214541" cy="587002"/>
          </a:xfrm>
        </p:grpSpPr>
        <p:sp>
          <p:nvSpPr>
            <p:cNvPr id="146" name="流程图: 手动操作 145"/>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7" name="矩形 146"/>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48" name="直接连接符 147"/>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11009112" y="3666253"/>
            <a:ext cx="274434" cy="522964"/>
            <a:chOff x="4311617" y="4168879"/>
            <a:chExt cx="274449" cy="522994"/>
          </a:xfrm>
        </p:grpSpPr>
        <p:sp>
          <p:nvSpPr>
            <p:cNvPr id="217" name="流程图: 手动操作 21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p:cNvGrpSpPr/>
          <p:nvPr/>
        </p:nvGrpSpPr>
        <p:grpSpPr>
          <a:xfrm>
            <a:off x="7780626" y="3392811"/>
            <a:ext cx="274434" cy="522964"/>
            <a:chOff x="4311617" y="4168879"/>
            <a:chExt cx="274449" cy="522993"/>
          </a:xfrm>
        </p:grpSpPr>
        <p:sp>
          <p:nvSpPr>
            <p:cNvPr id="220" name="流程图: 手动操作 21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1" name="矩形 22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p:cNvGrpSpPr/>
          <p:nvPr/>
        </p:nvGrpSpPr>
        <p:grpSpPr>
          <a:xfrm>
            <a:off x="4553665" y="4128629"/>
            <a:ext cx="274434" cy="522964"/>
            <a:chOff x="4311617" y="4168879"/>
            <a:chExt cx="274449" cy="522993"/>
          </a:xfrm>
        </p:grpSpPr>
        <p:sp>
          <p:nvSpPr>
            <p:cNvPr id="224" name="流程图: 手动操作 22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9" name="矩形 238"/>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40" name="矩形 239"/>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41" name="矩形 240"/>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42" name="矩形 24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43" name="矩形 242"/>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p:cNvGrpSpPr/>
              <p:nvPr/>
            </p:nvGrpSpPr>
            <p:grpSpPr>
              <a:xfrm>
                <a:off x="3743887" y="4420795"/>
                <a:ext cx="477106" cy="324763"/>
                <a:chOff x="2146087" y="4844273"/>
                <a:chExt cx="452392" cy="307940"/>
              </a:xfrm>
              <a:grpFill/>
            </p:grpSpPr>
            <p:cxnSp>
              <p:nvCxnSpPr>
                <p:cNvPr id="247" name="直接连接符 246"/>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2" name="组合 251"/>
          <p:cNvGrpSpPr/>
          <p:nvPr/>
        </p:nvGrpSpPr>
        <p:grpSpPr>
          <a:xfrm>
            <a:off x="8315703" y="5028863"/>
            <a:ext cx="3488911" cy="1315675"/>
            <a:chOff x="6976912" y="4138537"/>
            <a:chExt cx="4396795" cy="1658040"/>
          </a:xfrm>
        </p:grpSpPr>
        <p:pic>
          <p:nvPicPr>
            <p:cNvPr id="253" name="图片 25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254" name="图片 253"/>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4" name="组合 13"/>
          <p:cNvGrpSpPr/>
          <p:nvPr/>
        </p:nvGrpSpPr>
        <p:grpSpPr>
          <a:xfrm>
            <a:off x="9008851" y="3806635"/>
            <a:ext cx="420145" cy="877029"/>
            <a:chOff x="9501522" y="3862856"/>
            <a:chExt cx="443122" cy="924992"/>
          </a:xfrm>
        </p:grpSpPr>
        <p:sp>
          <p:nvSpPr>
            <p:cNvPr id="245"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6" name="矩形 245"/>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矩形 14"/>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矩形 17"/>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任意多边形: 形状 50"/>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 name="直接连接符 23"/>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 name="矩形 28"/>
          <p:cNvSpPr/>
          <p:nvPr/>
        </p:nvSpPr>
        <p:spPr>
          <a:xfrm>
            <a:off x="1868068" y="3988116"/>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p:cNvSpPr/>
          <p:nvPr/>
        </p:nvSpPr>
        <p:spPr>
          <a:xfrm>
            <a:off x="2608764" y="37907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876195" y="3990368"/>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08485" y="4072914"/>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2421484" y="4380646"/>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7" name="矩形 36"/>
          <p:cNvSpPr/>
          <p:nvPr/>
        </p:nvSpPr>
        <p:spPr>
          <a:xfrm>
            <a:off x="2391844" y="471418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1" name="矩形 40"/>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04369" y="588451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35372"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14151"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54939"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60" name="矩形 59"/>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20774"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52029"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191094"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4" name="矩形 243"/>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5" name="组合 84"/>
          <p:cNvGrpSpPr/>
          <p:nvPr/>
        </p:nvGrpSpPr>
        <p:grpSpPr>
          <a:xfrm>
            <a:off x="4993113" y="4825775"/>
            <a:ext cx="274434" cy="522963"/>
            <a:chOff x="4311617" y="4168879"/>
            <a:chExt cx="274449" cy="522993"/>
          </a:xfrm>
        </p:grpSpPr>
        <p:sp>
          <p:nvSpPr>
            <p:cNvPr id="237" name="流程图: 手动操作 2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p:cNvGrpSpPr/>
            <p:nvPr/>
          </p:nvGrpSpPr>
          <p:grpSpPr>
            <a:xfrm>
              <a:off x="3743887" y="4440398"/>
              <a:ext cx="477107" cy="325924"/>
              <a:chOff x="2146087" y="4862847"/>
              <a:chExt cx="452393" cy="309040"/>
            </a:xfrm>
          </p:grpSpPr>
          <p:cxnSp>
            <p:nvCxnSpPr>
              <p:cNvPr id="235" name="直接连接符 2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p:cNvGrpSpPr/>
            <p:nvPr/>
          </p:nvGrpSpPr>
          <p:grpSpPr>
            <a:xfrm>
              <a:off x="3743887" y="4440398"/>
              <a:ext cx="477107" cy="325924"/>
              <a:chOff x="2146087" y="4862847"/>
              <a:chExt cx="452393" cy="309040"/>
            </a:xfrm>
            <a:grpFill/>
          </p:grpSpPr>
          <p:cxnSp>
            <p:nvCxnSpPr>
              <p:cNvPr id="231" name="直接连接符 23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p:cNvGrpSpPr/>
            <p:nvPr/>
          </p:nvGrpSpPr>
          <p:grpSpPr>
            <a:xfrm>
              <a:off x="3743887" y="4420795"/>
              <a:ext cx="477106" cy="324763"/>
              <a:chOff x="2146087" y="4844273"/>
              <a:chExt cx="452392" cy="307940"/>
            </a:xfrm>
            <a:grpFill/>
          </p:grpSpPr>
          <p:cxnSp>
            <p:nvCxnSpPr>
              <p:cNvPr id="223" name="直接连接符 22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746834" y="4336770"/>
            <a:ext cx="452368" cy="448216"/>
            <a:chOff x="3743887" y="4293594"/>
            <a:chExt cx="477107" cy="472728"/>
          </a:xfrm>
        </p:grpSpPr>
        <p:grpSp>
          <p:nvGrpSpPr>
            <p:cNvPr id="217" name="组合 216"/>
            <p:cNvGrpSpPr/>
            <p:nvPr/>
          </p:nvGrpSpPr>
          <p:grpSpPr>
            <a:xfrm>
              <a:off x="3743887" y="4440398"/>
              <a:ext cx="477107" cy="325924"/>
              <a:chOff x="2146087" y="4862847"/>
              <a:chExt cx="452393" cy="309040"/>
            </a:xfrm>
          </p:grpSpPr>
          <p:cxnSp>
            <p:nvCxnSpPr>
              <p:cNvPr id="219" name="直接连接符 2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4" name="组合 93"/>
          <p:cNvGrpSpPr/>
          <p:nvPr/>
        </p:nvGrpSpPr>
        <p:grpSpPr>
          <a:xfrm>
            <a:off x="10096903" y="4371686"/>
            <a:ext cx="452368" cy="448216"/>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p:cNvGrpSpPr/>
            <p:nvPr/>
          </p:nvGrpSpPr>
          <p:grpSpPr>
            <a:xfrm>
              <a:off x="3743887" y="4411014"/>
              <a:ext cx="477107" cy="355306"/>
              <a:chOff x="2146087" y="4834986"/>
              <a:chExt cx="452393" cy="336900"/>
            </a:xfrm>
            <a:grpFill/>
          </p:grpSpPr>
          <p:cxnSp>
            <p:nvCxnSpPr>
              <p:cNvPr id="211" name="直接连接符 21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6" name="矩形 95"/>
          <p:cNvSpPr/>
          <p:nvPr/>
        </p:nvSpPr>
        <p:spPr>
          <a:xfrm>
            <a:off x="3455793"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7" name="矩形 96"/>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p:cNvSpPr/>
            <p:nvPr/>
          </p:nvSpPr>
          <p:spPr>
            <a:xfrm>
              <a:off x="4300038" y="1894972"/>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4012122" y="2425098"/>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00" name="组合 99"/>
          <p:cNvGrpSpPr/>
          <p:nvPr/>
        </p:nvGrpSpPr>
        <p:grpSpPr>
          <a:xfrm>
            <a:off x="8127790" y="4103789"/>
            <a:ext cx="444521" cy="993977"/>
            <a:chOff x="4336181" y="4140652"/>
            <a:chExt cx="214541" cy="587002"/>
          </a:xfrm>
        </p:grpSpPr>
        <p:sp>
          <p:nvSpPr>
            <p:cNvPr id="192" name="流程图: 手动操作 191"/>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3" name="矩形 19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p:cNvGrpSpPr/>
          <p:nvPr/>
        </p:nvGrpSpPr>
        <p:grpSpPr>
          <a:xfrm>
            <a:off x="11028775" y="3944832"/>
            <a:ext cx="274434" cy="522964"/>
            <a:chOff x="4311617" y="4168879"/>
            <a:chExt cx="274449" cy="522994"/>
          </a:xfrm>
        </p:grpSpPr>
        <p:sp>
          <p:nvSpPr>
            <p:cNvPr id="141" name="流程图: 手动操作 140"/>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p:cNvGrpSpPr/>
          <p:nvPr/>
        </p:nvGrpSpPr>
        <p:grpSpPr>
          <a:xfrm>
            <a:off x="7800289" y="3671387"/>
            <a:ext cx="274434" cy="522963"/>
            <a:chOff x="4311617" y="4168879"/>
            <a:chExt cx="274449" cy="522993"/>
          </a:xfrm>
        </p:grpSpPr>
        <p:sp>
          <p:nvSpPr>
            <p:cNvPr id="139" name="流程图: 手动操作 13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p:cNvGrpSpPr/>
          <p:nvPr/>
        </p:nvGrpSpPr>
        <p:grpSpPr>
          <a:xfrm>
            <a:off x="4573328" y="4407205"/>
            <a:ext cx="274434" cy="522963"/>
            <a:chOff x="4311617" y="4168879"/>
            <a:chExt cx="274449" cy="522993"/>
          </a:xfrm>
        </p:grpSpPr>
        <p:sp>
          <p:nvSpPr>
            <p:cNvPr id="137" name="流程图: 手动操作 1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9" name="直接连接符 258"/>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1" name="矩形 250"/>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任意多边形: 形状 50"/>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7" name="直接连接符 256"/>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5504369" y="5884515"/>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4" name="矩形 283"/>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85" name="矩形 284"/>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286" name="矩形 285"/>
          <p:cNvSpPr/>
          <p:nvPr/>
        </p:nvSpPr>
        <p:spPr>
          <a:xfrm>
            <a:off x="5335373"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87" name="矩形 286"/>
          <p:cNvSpPr/>
          <p:nvPr/>
        </p:nvSpPr>
        <p:spPr>
          <a:xfrm>
            <a:off x="5714150"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88" name="矩形 287"/>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6254938"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291" name="矩形 29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92" name="矩形 29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293" name="矩形 29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98" name="直接连接符 297"/>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7720773"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300" name="任意多边形: 形状 192"/>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302" name="矩形 301"/>
          <p:cNvSpPr/>
          <p:nvPr/>
        </p:nvSpPr>
        <p:spPr>
          <a:xfrm>
            <a:off x="8552028"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303" name="矩形 302"/>
          <p:cNvSpPr/>
          <p:nvPr/>
        </p:nvSpPr>
        <p:spPr>
          <a:xfrm>
            <a:off x="9191093"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304" name="矩形 303"/>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5" name="矩形 31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16" name="矩形 31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grpSp>
        <p:nvGrpSpPr>
          <p:cNvPr id="320" name="组合 319"/>
          <p:cNvGrpSpPr/>
          <p:nvPr/>
        </p:nvGrpSpPr>
        <p:grpSpPr>
          <a:xfrm>
            <a:off x="4993115" y="4825778"/>
            <a:ext cx="274434" cy="522964"/>
            <a:chOff x="4311617" y="4168879"/>
            <a:chExt cx="274449" cy="522993"/>
          </a:xfrm>
        </p:grpSpPr>
        <p:sp>
          <p:nvSpPr>
            <p:cNvPr id="321" name="流程图: 手动操作 32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3549758" y="5402852"/>
            <a:ext cx="452368" cy="309024"/>
            <a:chOff x="2146087" y="4862847"/>
            <a:chExt cx="452393" cy="309040"/>
          </a:xfrm>
        </p:grpSpPr>
        <p:cxnSp>
          <p:nvCxnSpPr>
            <p:cNvPr id="327" name="直接连接符 32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5" name="矩形 264"/>
              <p:cNvSpPr/>
              <p:nvPr/>
            </p:nvSpPr>
            <p:spPr>
              <a:xfrm>
                <a:off x="2751430" y="4028476"/>
                <a:ext cx="488941"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9" name="矩形 268"/>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4" name="组合 333"/>
          <p:cNvGrpSpPr/>
          <p:nvPr/>
        </p:nvGrpSpPr>
        <p:grpSpPr>
          <a:xfrm>
            <a:off x="6746832" y="4475964"/>
            <a:ext cx="452368" cy="309024"/>
            <a:chOff x="2146087" y="4862847"/>
            <a:chExt cx="452393" cy="309040"/>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p:cNvGrpSpPr/>
          <p:nvPr/>
        </p:nvGrpSpPr>
        <p:grpSpPr>
          <a:xfrm>
            <a:off x="10096902" y="4510879"/>
            <a:ext cx="452368" cy="309024"/>
            <a:chOff x="2146087" y="4862847"/>
            <a:chExt cx="452393" cy="309040"/>
          </a:xfrm>
        </p:grpSpPr>
        <p:cxnSp>
          <p:nvCxnSpPr>
            <p:cNvPr id="338" name="直接连接符 33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p:cNvGrpSpPr/>
            <p:nvPr/>
          </p:nvGrpSpPr>
          <p:grpSpPr>
            <a:xfrm>
              <a:off x="3743887" y="4411013"/>
              <a:ext cx="477107" cy="355307"/>
              <a:chOff x="2146087" y="4834986"/>
              <a:chExt cx="452393" cy="336901"/>
            </a:xfrm>
            <a:grpFill/>
          </p:grpSpPr>
          <p:cxnSp>
            <p:nvCxnSpPr>
              <p:cNvPr id="343" name="直接连接符 342"/>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5" name="矩形 344"/>
          <p:cNvSpPr/>
          <p:nvPr/>
        </p:nvSpPr>
        <p:spPr>
          <a:xfrm>
            <a:off x="3455792"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6" name="矩形 345"/>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7" name="矩形 346"/>
          <p:cNvSpPr/>
          <p:nvPr/>
        </p:nvSpPr>
        <p:spPr>
          <a:xfrm>
            <a:off x="3541721" y="2199444"/>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10805144" y="1805235"/>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363" name="组合 362"/>
          <p:cNvGrpSpPr/>
          <p:nvPr/>
        </p:nvGrpSpPr>
        <p:grpSpPr>
          <a:xfrm>
            <a:off x="8127790" y="4103789"/>
            <a:ext cx="444521" cy="993977"/>
            <a:chOff x="4336181" y="4140652"/>
            <a:chExt cx="214541" cy="587002"/>
          </a:xfrm>
        </p:grpSpPr>
        <p:sp>
          <p:nvSpPr>
            <p:cNvPr id="364" name="流程图: 手动操作 363"/>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5" name="矩形 364"/>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6" name="直接连接符 365"/>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p:cNvSpPr/>
            <p:nvPr/>
          </p:nvSpPr>
          <p:spPr>
            <a:xfrm>
              <a:off x="4012122" y="2609404"/>
              <a:ext cx="876105" cy="312774"/>
            </a:xfrm>
            <a:prstGeom prst="rect">
              <a:avLst/>
            </a:prstGeom>
            <a:ln>
              <a:noFill/>
            </a:ln>
          </p:spPr>
          <p:txBody>
            <a:bodyPr wrap="none">
              <a:spAutoFit/>
            </a:bodyPr>
            <a:lstStyle/>
            <a:p>
              <a:r>
                <a:rPr lang="en-US" altLang="zh-CN" sz="132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11028777" y="3944832"/>
            <a:ext cx="274434" cy="522964"/>
            <a:chOff x="4311617" y="4168879"/>
            <a:chExt cx="274449" cy="522994"/>
          </a:xfrm>
        </p:grpSpPr>
        <p:sp>
          <p:nvSpPr>
            <p:cNvPr id="435" name="流程图: 手动操作 434"/>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6" name="矩形 435"/>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p:cNvGrpSpPr/>
          <p:nvPr/>
        </p:nvGrpSpPr>
        <p:grpSpPr>
          <a:xfrm>
            <a:off x="7800291" y="3671390"/>
            <a:ext cx="274434" cy="522964"/>
            <a:chOff x="4311617" y="4168879"/>
            <a:chExt cx="274449" cy="522993"/>
          </a:xfrm>
        </p:grpSpPr>
        <p:sp>
          <p:nvSpPr>
            <p:cNvPr id="438" name="流程图: 手动操作 43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9" name="矩形 43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p:cNvGrpSpPr/>
          <p:nvPr/>
        </p:nvGrpSpPr>
        <p:grpSpPr>
          <a:xfrm>
            <a:off x="4573330" y="4407208"/>
            <a:ext cx="274434" cy="522964"/>
            <a:chOff x="4311617" y="4168879"/>
            <a:chExt cx="274449" cy="522993"/>
          </a:xfrm>
        </p:grpSpPr>
        <p:sp>
          <p:nvSpPr>
            <p:cNvPr id="442" name="流程图: 手动操作 44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3" name="矩形 44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7" name="矩形 456"/>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p:cNvGrpSpPr/>
              <p:nvPr/>
            </p:nvGrpSpPr>
            <p:grpSpPr>
              <a:xfrm>
                <a:off x="3743887" y="4440398"/>
                <a:ext cx="477107" cy="325924"/>
                <a:chOff x="2146087" y="4862847"/>
                <a:chExt cx="452393" cy="309040"/>
              </a:xfrm>
            </p:grpSpPr>
            <p:cxnSp>
              <p:nvCxnSpPr>
                <p:cNvPr id="463" name="直接连接符 46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80" name="矩形 479"/>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2" name="组合 481"/>
          <p:cNvGrpSpPr/>
          <p:nvPr/>
        </p:nvGrpSpPr>
        <p:grpSpPr>
          <a:xfrm>
            <a:off x="1167488" y="3895407"/>
            <a:ext cx="452368" cy="795504"/>
            <a:chOff x="1167488" y="3895407"/>
            <a:chExt cx="452368" cy="795504"/>
          </a:xfrm>
        </p:grpSpPr>
        <p:sp>
          <p:nvSpPr>
            <p:cNvPr id="16" name="矩形 15"/>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p:cNvGrpSpPr/>
                <p:nvPr/>
              </p:nvGrpSpPr>
              <p:grpSpPr>
                <a:xfrm>
                  <a:off x="3743887" y="4440399"/>
                  <a:ext cx="477107" cy="325923"/>
                  <a:chOff x="2146087" y="4862847"/>
                  <a:chExt cx="452393" cy="309039"/>
                </a:xfrm>
                <a:grpFill/>
              </p:grpSpPr>
              <p:cxnSp>
                <p:nvCxnSpPr>
                  <p:cNvPr id="476" name="直接连接符 47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1" name="矩形 470"/>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91" name="组合 490"/>
          <p:cNvGrpSpPr/>
          <p:nvPr/>
        </p:nvGrpSpPr>
        <p:grpSpPr>
          <a:xfrm>
            <a:off x="9008851" y="3835663"/>
            <a:ext cx="420145" cy="877030"/>
            <a:chOff x="9501522" y="3862856"/>
            <a:chExt cx="443122" cy="924992"/>
          </a:xfrm>
        </p:grpSpPr>
        <p:sp>
          <p:nvSpPr>
            <p:cNvPr id="72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3" name="矩形 722"/>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92" name="矩形 491"/>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3" name="矩形 492"/>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4" name="矩形 493"/>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0" name="任意多边形: 形状 50"/>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1" name="直接连接符 50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6" name="矩形 505"/>
          <p:cNvSpPr/>
          <p:nvPr/>
        </p:nvSpPr>
        <p:spPr>
          <a:xfrm>
            <a:off x="1868068"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509" name="矩形 508"/>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p:cNvSpPr/>
          <p:nvPr/>
        </p:nvSpPr>
        <p:spPr>
          <a:xfrm>
            <a:off x="2608764"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11" name="矩形 510"/>
          <p:cNvSpPr/>
          <p:nvPr/>
        </p:nvSpPr>
        <p:spPr>
          <a:xfrm>
            <a:off x="2876195"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512" name="矩形 511"/>
          <p:cNvSpPr/>
          <p:nvPr/>
        </p:nvSpPr>
        <p:spPr>
          <a:xfrm>
            <a:off x="2408485"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513" name="矩形 512"/>
          <p:cNvSpPr/>
          <p:nvPr/>
        </p:nvSpPr>
        <p:spPr>
          <a:xfrm>
            <a:off x="2421484" y="4409674"/>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514" name="矩形 513"/>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15" name="矩形 514"/>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6" name="矩形 515"/>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517" name="矩形 516"/>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518" name="矩形 517"/>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9" name="矩形 528"/>
          <p:cNvSpPr/>
          <p:nvPr/>
        </p:nvSpPr>
        <p:spPr>
          <a:xfrm>
            <a:off x="5504369" y="5913544"/>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30" name="矩形 529"/>
          <p:cNvSpPr/>
          <p:nvPr/>
        </p:nvSpPr>
        <p:spPr>
          <a:xfrm>
            <a:off x="5335371" y="390605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1" name="矩形 530"/>
          <p:cNvSpPr/>
          <p:nvPr/>
        </p:nvSpPr>
        <p:spPr>
          <a:xfrm>
            <a:off x="5335371" y="41118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2" name="矩形 531"/>
          <p:cNvSpPr/>
          <p:nvPr/>
        </p:nvSpPr>
        <p:spPr>
          <a:xfrm>
            <a:off x="5335371" y="4523306"/>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3" name="矩形 532"/>
          <p:cNvSpPr/>
          <p:nvPr/>
        </p:nvSpPr>
        <p:spPr>
          <a:xfrm>
            <a:off x="5335372" y="495045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4" name="矩形 533"/>
          <p:cNvSpPr/>
          <p:nvPr/>
        </p:nvSpPr>
        <p:spPr>
          <a:xfrm>
            <a:off x="5714151" y="38155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35" name="矩形 534"/>
          <p:cNvSpPr/>
          <p:nvPr/>
        </p:nvSpPr>
        <p:spPr>
          <a:xfrm>
            <a:off x="6258312" y="3899638"/>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6" name="矩形 535"/>
          <p:cNvSpPr/>
          <p:nvPr/>
        </p:nvSpPr>
        <p:spPr>
          <a:xfrm>
            <a:off x="6254939" y="4139232"/>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7" name="矩形 536"/>
          <p:cNvSpPr/>
          <p:nvPr/>
        </p:nvSpPr>
        <p:spPr>
          <a:xfrm>
            <a:off x="5672771" y="4552860"/>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38" name="矩形 537"/>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39" name="矩形 538"/>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40" name="矩形 539"/>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541" name="矩形 540"/>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542" name="直接连接符 541"/>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546" name="直接连接符 545"/>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8" name="矩形 547"/>
          <p:cNvSpPr/>
          <p:nvPr/>
        </p:nvSpPr>
        <p:spPr>
          <a:xfrm>
            <a:off x="7720774"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49" name="任意多边形: 形状 192"/>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0" name="矩形 549"/>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551" name="矩形 550"/>
          <p:cNvSpPr/>
          <p:nvPr/>
        </p:nvSpPr>
        <p:spPr>
          <a:xfrm>
            <a:off x="8552029"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552" name="矩形 551"/>
          <p:cNvSpPr/>
          <p:nvPr/>
        </p:nvSpPr>
        <p:spPr>
          <a:xfrm>
            <a:off x="9191094"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553" name="矩形 552"/>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564" name="组合 563"/>
          <p:cNvGrpSpPr/>
          <p:nvPr/>
        </p:nvGrpSpPr>
        <p:grpSpPr>
          <a:xfrm>
            <a:off x="4993113" y="4854803"/>
            <a:ext cx="274434" cy="522963"/>
            <a:chOff x="4311617" y="4168879"/>
            <a:chExt cx="274449" cy="522993"/>
          </a:xfrm>
        </p:grpSpPr>
        <p:sp>
          <p:nvSpPr>
            <p:cNvPr id="714" name="流程图: 手动操作 7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5" name="矩形 7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p:cNvGrpSpPr/>
            <p:nvPr/>
          </p:nvGrpSpPr>
          <p:grpSpPr>
            <a:xfrm>
              <a:off x="3743887" y="4440398"/>
              <a:ext cx="477107" cy="325924"/>
              <a:chOff x="2146087" y="4862847"/>
              <a:chExt cx="452393" cy="309040"/>
            </a:xfrm>
          </p:grpSpPr>
          <p:cxnSp>
            <p:nvCxnSpPr>
              <p:cNvPr id="712" name="直接连接符 71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p:cNvGrpSpPr/>
            <p:nvPr/>
          </p:nvGrpSpPr>
          <p:grpSpPr>
            <a:xfrm>
              <a:off x="3743887" y="4440398"/>
              <a:ext cx="477107" cy="325924"/>
              <a:chOff x="2146087" y="4862847"/>
              <a:chExt cx="452393" cy="309040"/>
            </a:xfrm>
            <a:grpFill/>
          </p:grpSpPr>
          <p:cxnSp>
            <p:nvCxnSpPr>
              <p:cNvPr id="708" name="直接连接符 70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p:cNvGrpSpPr/>
            <p:nvPr/>
          </p:nvGrpSpPr>
          <p:grpSpPr>
            <a:xfrm>
              <a:off x="3743887" y="4440398"/>
              <a:ext cx="477107" cy="325924"/>
              <a:chOff x="2146087" y="4862847"/>
              <a:chExt cx="452393" cy="309040"/>
            </a:xfrm>
            <a:grpFill/>
          </p:grpSpPr>
          <p:cxnSp>
            <p:nvCxnSpPr>
              <p:cNvPr id="704" name="直接连接符 70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p:cNvGrpSpPr/>
            <p:nvPr/>
          </p:nvGrpSpPr>
          <p:grpSpPr>
            <a:xfrm>
              <a:off x="3743887" y="4420795"/>
              <a:ext cx="477106" cy="324763"/>
              <a:chOff x="2146087" y="4844273"/>
              <a:chExt cx="452392" cy="307940"/>
            </a:xfrm>
            <a:grpFill/>
          </p:grpSpPr>
          <p:cxnSp>
            <p:nvCxnSpPr>
              <p:cNvPr id="700" name="直接连接符 699"/>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2" name="组合 571"/>
          <p:cNvGrpSpPr/>
          <p:nvPr/>
        </p:nvGrpSpPr>
        <p:grpSpPr>
          <a:xfrm>
            <a:off x="6746834" y="4365798"/>
            <a:ext cx="452368" cy="448216"/>
            <a:chOff x="3743887" y="4293594"/>
            <a:chExt cx="477107" cy="472728"/>
          </a:xfrm>
        </p:grpSpPr>
        <p:grpSp>
          <p:nvGrpSpPr>
            <p:cNvPr id="694" name="组合 693"/>
            <p:cNvGrpSpPr/>
            <p:nvPr/>
          </p:nvGrpSpPr>
          <p:grpSpPr>
            <a:xfrm>
              <a:off x="3743887" y="4440398"/>
              <a:ext cx="477107" cy="325924"/>
              <a:chOff x="2146087" y="4862847"/>
              <a:chExt cx="452393" cy="309040"/>
            </a:xfrm>
          </p:grpSpPr>
          <p:cxnSp>
            <p:nvCxnSpPr>
              <p:cNvPr id="696" name="直接连接符 69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p:cNvGrpSpPr/>
            <p:nvPr/>
          </p:nvGrpSpPr>
          <p:grpSpPr>
            <a:xfrm>
              <a:off x="3743887" y="4411014"/>
              <a:ext cx="477107" cy="355306"/>
              <a:chOff x="2146087" y="4834986"/>
              <a:chExt cx="452393" cy="336900"/>
            </a:xfrm>
            <a:grpFill/>
          </p:grpSpPr>
          <p:cxnSp>
            <p:nvCxnSpPr>
              <p:cNvPr id="688" name="直接连接符 687"/>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575" name="矩形 574"/>
          <p:cNvSpPr/>
          <p:nvPr/>
        </p:nvSpPr>
        <p:spPr>
          <a:xfrm>
            <a:off x="3455793"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576" name="矩形 575"/>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p:cNvSpPr/>
          <p:nvPr/>
        </p:nvSpPr>
        <p:spPr>
          <a:xfrm>
            <a:off x="955877" y="3664302"/>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580" name="直接连接符 579"/>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p:cNvGrpSpPr/>
          <p:nvPr/>
        </p:nvGrpSpPr>
        <p:grpSpPr>
          <a:xfrm>
            <a:off x="11028773" y="3973861"/>
            <a:ext cx="274434" cy="522964"/>
            <a:chOff x="4311617" y="4168879"/>
            <a:chExt cx="274449" cy="522994"/>
          </a:xfrm>
        </p:grpSpPr>
        <p:sp>
          <p:nvSpPr>
            <p:cNvPr id="618" name="流程图: 手动操作 617"/>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9" name="矩形 618"/>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p:cNvGrpSpPr/>
          <p:nvPr/>
        </p:nvGrpSpPr>
        <p:grpSpPr>
          <a:xfrm>
            <a:off x="7800287" y="3700416"/>
            <a:ext cx="274434" cy="522963"/>
            <a:chOff x="4311617" y="4168879"/>
            <a:chExt cx="274449" cy="522993"/>
          </a:xfrm>
        </p:grpSpPr>
        <p:sp>
          <p:nvSpPr>
            <p:cNvPr id="616" name="流程图: 手动操作 61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7" name="矩形 61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p:cNvGrpSpPr/>
          <p:nvPr/>
        </p:nvGrpSpPr>
        <p:grpSpPr>
          <a:xfrm>
            <a:off x="4573328" y="4436234"/>
            <a:ext cx="274434" cy="522963"/>
            <a:chOff x="4311617" y="4168879"/>
            <a:chExt cx="274449" cy="522993"/>
          </a:xfrm>
        </p:grpSpPr>
        <p:sp>
          <p:nvSpPr>
            <p:cNvPr id="614" name="流程图: 手动操作 6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5" name="矩形 6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5" name="矩形 73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0" name="任意多边形: 形状 50"/>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741" name="直接连接符 74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6" name="矩形 745"/>
          <p:cNvSpPr/>
          <p:nvPr/>
        </p:nvSpPr>
        <p:spPr>
          <a:xfrm>
            <a:off x="1868067"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749" name="矩形 748"/>
          <p:cNvSpPr/>
          <p:nvPr/>
        </p:nvSpPr>
        <p:spPr>
          <a:xfrm>
            <a:off x="2608763"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50" name="矩形 749"/>
          <p:cNvSpPr/>
          <p:nvPr/>
        </p:nvSpPr>
        <p:spPr>
          <a:xfrm>
            <a:off x="2876194"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751" name="矩形 750"/>
          <p:cNvSpPr/>
          <p:nvPr/>
        </p:nvSpPr>
        <p:spPr>
          <a:xfrm>
            <a:off x="2408484"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752" name="矩形 751"/>
          <p:cNvSpPr/>
          <p:nvPr/>
        </p:nvSpPr>
        <p:spPr>
          <a:xfrm>
            <a:off x="2421483" y="44096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753" name="矩形 752"/>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54" name="矩形 753"/>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755" name="矩形 754"/>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756" name="矩形 755"/>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70" name="矩形 76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1" name="矩形 77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2" name="矩形 77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773" name="矩形 77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74" name="矩形 77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75" name="矩形 77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6" name="矩形 77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7" name="矩形 77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778" name="矩形 777"/>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779" name="矩形 778"/>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780" name="矩形 779"/>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781" name="直接连接符 780"/>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785" name="直接连接符 784"/>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9" name="矩形 788"/>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90" name="矩形 789"/>
          <p:cNvSpPr/>
          <p:nvPr/>
        </p:nvSpPr>
        <p:spPr>
          <a:xfrm>
            <a:off x="8552028"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91" name="矩形 790"/>
          <p:cNvSpPr/>
          <p:nvPr/>
        </p:nvSpPr>
        <p:spPr>
          <a:xfrm>
            <a:off x="9191093"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92" name="矩形 791"/>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08" name="组合 807"/>
          <p:cNvGrpSpPr/>
          <p:nvPr/>
        </p:nvGrpSpPr>
        <p:grpSpPr>
          <a:xfrm>
            <a:off x="4993115" y="4854806"/>
            <a:ext cx="274434" cy="522964"/>
            <a:chOff x="4311617" y="4168879"/>
            <a:chExt cx="274449" cy="522993"/>
          </a:xfrm>
        </p:grpSpPr>
        <p:sp>
          <p:nvSpPr>
            <p:cNvPr id="809" name="流程图: 手动操作 80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0" name="矩形 80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p:cNvGrpSpPr/>
              <p:nvPr/>
            </p:nvGrpSpPr>
            <p:grpSpPr>
              <a:xfrm>
                <a:off x="3743887" y="4440398"/>
                <a:ext cx="477107" cy="325924"/>
                <a:chOff x="2146087" y="4862847"/>
                <a:chExt cx="452393" cy="309040"/>
              </a:xfrm>
            </p:grpSpPr>
            <p:cxnSp>
              <p:nvCxnSpPr>
                <p:cNvPr id="820" name="直接连接符 81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22" name="组合 821"/>
          <p:cNvGrpSpPr/>
          <p:nvPr/>
        </p:nvGrpSpPr>
        <p:grpSpPr>
          <a:xfrm>
            <a:off x="3549758" y="5431880"/>
            <a:ext cx="452368" cy="309024"/>
            <a:chOff x="2146087" y="4862847"/>
            <a:chExt cx="452393" cy="309040"/>
          </a:xfrm>
        </p:grpSpPr>
        <p:cxnSp>
          <p:nvCxnSpPr>
            <p:cNvPr id="823" name="直接连接符 82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p:cNvGrpSpPr/>
            <p:nvPr/>
          </p:nvGrpSpPr>
          <p:grpSpPr>
            <a:xfrm>
              <a:off x="3743887" y="4420795"/>
              <a:ext cx="477106" cy="324763"/>
              <a:chOff x="2146087" y="4844273"/>
              <a:chExt cx="452392" cy="307940"/>
            </a:xfrm>
            <a:grpFill/>
          </p:grpSpPr>
          <p:cxnSp>
            <p:nvCxnSpPr>
              <p:cNvPr id="833" name="直接连接符 83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35" name="组合 834"/>
          <p:cNvGrpSpPr/>
          <p:nvPr/>
        </p:nvGrpSpPr>
        <p:grpSpPr>
          <a:xfrm>
            <a:off x="6746829" y="3855632"/>
            <a:ext cx="452368" cy="958383"/>
            <a:chOff x="7115801" y="4066288"/>
            <a:chExt cx="477107" cy="1010794"/>
          </a:xfrm>
        </p:grpSpPr>
        <p:sp>
          <p:nvSpPr>
            <p:cNvPr id="836" name="矩形 835"/>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837" name="组合 836"/>
            <p:cNvGrpSpPr/>
            <p:nvPr/>
          </p:nvGrpSpPr>
          <p:grpSpPr>
            <a:xfrm>
              <a:off x="7115801" y="4604354"/>
              <a:ext cx="477107" cy="472728"/>
              <a:chOff x="3743887" y="4293594"/>
              <a:chExt cx="477107" cy="472728"/>
            </a:xfrm>
          </p:grpSpPr>
          <p:grpSp>
            <p:nvGrpSpPr>
              <p:cNvPr id="838" name="组合 837"/>
              <p:cNvGrpSpPr/>
              <p:nvPr/>
            </p:nvGrpSpPr>
            <p:grpSpPr>
              <a:xfrm>
                <a:off x="3743887" y="4440399"/>
                <a:ext cx="477107" cy="325923"/>
                <a:chOff x="2146087" y="4862847"/>
                <a:chExt cx="452393" cy="309039"/>
              </a:xfrm>
            </p:grpSpPr>
            <p:cxnSp>
              <p:nvCxnSpPr>
                <p:cNvPr id="840" name="直接连接符 83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3" name="组合 842"/>
          <p:cNvGrpSpPr/>
          <p:nvPr/>
        </p:nvGrpSpPr>
        <p:grpSpPr>
          <a:xfrm>
            <a:off x="10096901" y="4539906"/>
            <a:ext cx="452368" cy="309024"/>
            <a:chOff x="2146087" y="4862847"/>
            <a:chExt cx="452393" cy="309040"/>
          </a:xfrm>
        </p:grpSpPr>
        <p:cxnSp>
          <p:nvCxnSpPr>
            <p:cNvPr id="845" name="直接连接符 84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p:cNvGrpSpPr/>
            <p:nvPr/>
          </p:nvGrpSpPr>
          <p:grpSpPr>
            <a:xfrm>
              <a:off x="3743887" y="4411013"/>
              <a:ext cx="477107" cy="355307"/>
              <a:chOff x="2146087" y="4834986"/>
              <a:chExt cx="452393" cy="336901"/>
            </a:xfrm>
            <a:grpFill/>
          </p:grpSpPr>
          <p:cxnSp>
            <p:nvCxnSpPr>
              <p:cNvPr id="850" name="直接连接符 849"/>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852" name="矩形 851"/>
          <p:cNvSpPr/>
          <p:nvPr/>
        </p:nvSpPr>
        <p:spPr>
          <a:xfrm>
            <a:off x="3455792"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853" name="矩形 852"/>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870" name="矩形 869"/>
          <p:cNvSpPr/>
          <p:nvPr/>
        </p:nvSpPr>
        <p:spPr>
          <a:xfrm>
            <a:off x="955876" y="36643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874" name="直接连接符 873"/>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p:cNvGrpSpPr/>
          <p:nvPr/>
        </p:nvGrpSpPr>
        <p:grpSpPr>
          <a:xfrm>
            <a:off x="11028777" y="3973860"/>
            <a:ext cx="274434" cy="522964"/>
            <a:chOff x="4311617" y="4168879"/>
            <a:chExt cx="274449" cy="522994"/>
          </a:xfrm>
        </p:grpSpPr>
        <p:sp>
          <p:nvSpPr>
            <p:cNvPr id="942" name="流程图: 手动操作 941"/>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3" name="矩形 942"/>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p:cNvGrpSpPr/>
          <p:nvPr/>
        </p:nvGrpSpPr>
        <p:grpSpPr>
          <a:xfrm>
            <a:off x="7800291" y="3700418"/>
            <a:ext cx="274434" cy="522964"/>
            <a:chOff x="4311617" y="4168879"/>
            <a:chExt cx="274449" cy="522993"/>
          </a:xfrm>
        </p:grpSpPr>
        <p:sp>
          <p:nvSpPr>
            <p:cNvPr id="945" name="流程图: 手动操作 94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6" name="矩形 94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p:cNvGrpSpPr/>
          <p:nvPr/>
        </p:nvGrpSpPr>
        <p:grpSpPr>
          <a:xfrm>
            <a:off x="4573330" y="4436236"/>
            <a:ext cx="274434" cy="522964"/>
            <a:chOff x="4311617" y="4168879"/>
            <a:chExt cx="274449" cy="522993"/>
          </a:xfrm>
        </p:grpSpPr>
        <p:sp>
          <p:nvSpPr>
            <p:cNvPr id="949" name="流程图: 手动操作 94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0" name="矩形 94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endParaRPr lang="en-US" altLang="zh-CN" dirty="0">
              <a:solidFill>
                <a:srgbClr val="7030A0"/>
              </a:solidFill>
              <a:sym typeface="Wingdings" panose="05000000000000000000" pitchFamily="2" charset="2"/>
            </a:endParaRPr>
          </a:p>
        </p:txBody>
      </p:sp>
      <p:grpSp>
        <p:nvGrpSpPr>
          <p:cNvPr id="963" name="组合 962"/>
          <p:cNvGrpSpPr/>
          <p:nvPr/>
        </p:nvGrpSpPr>
        <p:grpSpPr>
          <a:xfrm>
            <a:off x="9008851" y="3835663"/>
            <a:ext cx="420145" cy="877029"/>
            <a:chOff x="9501522" y="3862856"/>
            <a:chExt cx="443122" cy="924992"/>
          </a:xfrm>
        </p:grpSpPr>
        <p:sp>
          <p:nvSpPr>
            <p:cNvPr id="964"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65" name="矩形 964"/>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p:cNvSpPr/>
            <p:nvPr/>
          </p:nvSpPr>
          <p:spPr>
            <a:xfrm>
              <a:off x="4282520" y="192611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4" name="矩形 733"/>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p:cNvGrpSpPr/>
            <p:nvPr/>
          </p:nvGrpSpPr>
          <p:grpSpPr>
            <a:xfrm>
              <a:off x="3743887" y="4440398"/>
              <a:ext cx="477107" cy="325924"/>
              <a:chOff x="2146087" y="4862847"/>
              <a:chExt cx="452393" cy="309040"/>
            </a:xfrm>
            <a:grpFill/>
          </p:grpSpPr>
          <p:cxnSp>
            <p:nvCxnSpPr>
              <p:cNvPr id="828" name="直接连接符 82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 name="组合 2"/>
          <p:cNvGrpSpPr/>
          <p:nvPr/>
        </p:nvGrpSpPr>
        <p:grpSpPr>
          <a:xfrm>
            <a:off x="5390167" y="5858713"/>
            <a:ext cx="1180520" cy="362478"/>
            <a:chOff x="5390167" y="5858713"/>
            <a:chExt cx="1180520" cy="362478"/>
          </a:xfrm>
        </p:grpSpPr>
        <p:sp>
          <p:nvSpPr>
            <p:cNvPr id="766" name="流程图: 手动输入 146"/>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7" name="矩形 766"/>
            <p:cNvSpPr/>
            <p:nvPr/>
          </p:nvSpPr>
          <p:spPr>
            <a:xfrm>
              <a:off x="5504369" y="5913543"/>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grpSp>
      <p:sp>
        <p:nvSpPr>
          <p:cNvPr id="786" name="平行四边形 785"/>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7" name="矩形 786"/>
          <p:cNvSpPr/>
          <p:nvPr/>
        </p:nvSpPr>
        <p:spPr>
          <a:xfrm>
            <a:off x="7720773"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56" name="矩形 555"/>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p:cNvGrpSpPr/>
          <p:nvPr/>
        </p:nvGrpSpPr>
        <p:grpSpPr>
          <a:xfrm>
            <a:off x="10096903" y="4539906"/>
            <a:ext cx="452368" cy="309024"/>
            <a:chOff x="2146087" y="4862847"/>
            <a:chExt cx="452393" cy="309040"/>
          </a:xfrm>
        </p:grpSpPr>
        <p:cxnSp>
          <p:nvCxnSpPr>
            <p:cNvPr id="692" name="直接连接符 69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10215347" y="4112079"/>
            <a:ext cx="205904" cy="409719"/>
            <a:chOff x="11339348" y="2607322"/>
            <a:chExt cx="205904" cy="409719"/>
          </a:xfrm>
        </p:grpSpPr>
        <p:sp>
          <p:nvSpPr>
            <p:cNvPr id="795" name="矩形 794"/>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p:cNvGrpSpPr/>
          <p:nvPr/>
        </p:nvGrpSpPr>
        <p:grpSpPr>
          <a:xfrm>
            <a:off x="8128709" y="4088317"/>
            <a:ext cx="444521" cy="993977"/>
            <a:chOff x="4756530" y="4520005"/>
            <a:chExt cx="214541" cy="587002"/>
          </a:xfrm>
        </p:grpSpPr>
        <p:sp>
          <p:nvSpPr>
            <p:cNvPr id="872" name="流程图: 手动操作 871"/>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3" name="矩形 872"/>
            <p:cNvSpPr/>
            <p:nvPr/>
          </p:nvSpPr>
          <p:spPr>
            <a:xfrm>
              <a:off x="4756530" y="4534787"/>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8" name="矩形 95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7" name="矩形 96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68" name="矩形 96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6.3 </a:t>
            </a:r>
            <a:r>
              <a:rPr lang="zh-CN" altLang="en-US" b="1" dirty="0">
                <a:solidFill>
                  <a:srgbClr val="C00000"/>
                </a:solidFill>
                <a:effectLst>
                  <a:outerShdw blurRad="38100" dist="38100" dir="2700000" algn="tl">
                    <a:srgbClr val="000000">
                      <a:alpha val="43137"/>
                    </a:srgbClr>
                  </a:outerShdw>
                </a:effectLst>
              </a:rPr>
              <a:t>数据通路及指令操作流程</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29065"/>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0" name="矩形 249"/>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1780981" y="3770401"/>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p:cNvSpPr/>
          <p:nvPr/>
        </p:nvSpPr>
        <p:spPr>
          <a:xfrm>
            <a:off x="1862465" y="413833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3" name="矩形 262"/>
          <p:cNvSpPr/>
          <p:nvPr/>
        </p:nvSpPr>
        <p:spPr>
          <a:xfrm>
            <a:off x="2521677" y="3573037"/>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4" name="矩形 263"/>
          <p:cNvSpPr/>
          <p:nvPr/>
        </p:nvSpPr>
        <p:spPr>
          <a:xfrm>
            <a:off x="2789108" y="3772653"/>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5" name="矩形 264"/>
          <p:cNvSpPr/>
          <p:nvPr/>
        </p:nvSpPr>
        <p:spPr>
          <a:xfrm>
            <a:off x="2321398" y="3855199"/>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334397" y="4162930"/>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7" name="矩形 266"/>
          <p:cNvSpPr/>
          <p:nvPr/>
        </p:nvSpPr>
        <p:spPr>
          <a:xfrm>
            <a:off x="2304758" y="449646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3741004" y="3680957"/>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3742028" y="4716890"/>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p:cNvSpPr/>
          <p:nvPr/>
        </p:nvSpPr>
        <p:spPr>
          <a:xfrm>
            <a:off x="6920028" y="3574298"/>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1" name="矩形 280"/>
          <p:cNvSpPr/>
          <p:nvPr/>
        </p:nvSpPr>
        <p:spPr>
          <a:xfrm>
            <a:off x="6452865" y="5543166"/>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2" name="直接连接符 281"/>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p:cNvSpPr/>
          <p:nvPr/>
        </p:nvSpPr>
        <p:spPr>
          <a:xfrm>
            <a:off x="7588458" y="4085901"/>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p:cNvSpPr/>
          <p:nvPr/>
        </p:nvSpPr>
        <p:spPr>
          <a:xfrm>
            <a:off x="7633687" y="5081483"/>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87" name="任意多边形: 形状 192"/>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8" name="矩形 287"/>
          <p:cNvSpPr/>
          <p:nvPr/>
        </p:nvSpPr>
        <p:spPr>
          <a:xfrm>
            <a:off x="8439564" y="3432971"/>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8464942" y="4332114"/>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9104007" y="3525658"/>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1" name="矩形 290"/>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4" name="组合 303"/>
          <p:cNvGrpSpPr/>
          <p:nvPr/>
        </p:nvGrpSpPr>
        <p:grpSpPr>
          <a:xfrm>
            <a:off x="4906029" y="4608063"/>
            <a:ext cx="274434" cy="522964"/>
            <a:chOff x="4311617" y="4168879"/>
            <a:chExt cx="274449" cy="522993"/>
          </a:xfrm>
        </p:grpSpPr>
        <p:sp>
          <p:nvSpPr>
            <p:cNvPr id="305" name="流程图: 手动操作 30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p:cNvGrpSpPr/>
              <p:nvPr/>
            </p:nvGrpSpPr>
            <p:grpSpPr>
              <a:xfrm>
                <a:off x="3743887" y="4440398"/>
                <a:ext cx="477107" cy="325924"/>
                <a:chOff x="2146087" y="4862847"/>
                <a:chExt cx="452393" cy="309040"/>
              </a:xfrm>
            </p:grpSpPr>
            <p:cxnSp>
              <p:nvCxnSpPr>
                <p:cNvPr id="316" name="直接连接符 31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8" name="组合 317"/>
          <p:cNvGrpSpPr/>
          <p:nvPr/>
        </p:nvGrpSpPr>
        <p:grpSpPr>
          <a:xfrm>
            <a:off x="3462672" y="5185137"/>
            <a:ext cx="452368" cy="3090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p:cNvGrpSpPr/>
            <p:nvPr/>
          </p:nvGrpSpPr>
          <p:grpSpPr>
            <a:xfrm>
              <a:off x="3743887" y="4440398"/>
              <a:ext cx="477107" cy="325924"/>
              <a:chOff x="2146087" y="4862847"/>
              <a:chExt cx="452393" cy="309040"/>
            </a:xfrm>
            <a:grpFill/>
          </p:grpSpPr>
          <p:cxnSp>
            <p:nvCxnSpPr>
              <p:cNvPr id="324" name="直接连接符 32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p:cNvGrpSpPr/>
            <p:nvPr/>
          </p:nvGrpSpPr>
          <p:grpSpPr>
            <a:xfrm>
              <a:off x="3743887" y="4420795"/>
              <a:ext cx="477106" cy="324763"/>
              <a:chOff x="2146087" y="4844273"/>
              <a:chExt cx="452392" cy="307940"/>
            </a:xfrm>
            <a:grpFill/>
          </p:grpSpPr>
          <p:cxnSp>
            <p:nvCxnSpPr>
              <p:cNvPr id="329" name="直接连接符 32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1" name="组合 330"/>
          <p:cNvGrpSpPr/>
          <p:nvPr/>
        </p:nvGrpSpPr>
        <p:grpSpPr>
          <a:xfrm>
            <a:off x="10009811" y="3870439"/>
            <a:ext cx="452368" cy="731749"/>
            <a:chOff x="10649077" y="4342141"/>
            <a:chExt cx="477107" cy="771766"/>
          </a:xfrm>
        </p:grpSpPr>
        <p:sp>
          <p:nvSpPr>
            <p:cNvPr id="332" name="矩形 331"/>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p:cNvGrpSpPr/>
              <p:nvPr/>
            </p:nvGrpSpPr>
            <p:grpSpPr>
              <a:xfrm>
                <a:off x="3743887" y="4440399"/>
                <a:ext cx="477107" cy="325923"/>
                <a:chOff x="2146087" y="4862847"/>
                <a:chExt cx="452393" cy="309039"/>
              </a:xfrm>
            </p:grpSpPr>
            <p:cxnSp>
              <p:nvCxnSpPr>
                <p:cNvPr id="336" name="直接连接符 33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3" name="矩形 342"/>
          <p:cNvSpPr/>
          <p:nvPr/>
        </p:nvSpPr>
        <p:spPr>
          <a:xfrm>
            <a:off x="3368706" y="3471676"/>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4" name="矩形 343"/>
          <p:cNvSpPr/>
          <p:nvPr/>
        </p:nvSpPr>
        <p:spPr>
          <a:xfrm>
            <a:off x="3368367" y="4483627"/>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973378" y="1752603"/>
            <a:ext cx="554960"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p:cNvSpPr/>
          <p:nvPr/>
        </p:nvSpPr>
        <p:spPr>
          <a:xfrm>
            <a:off x="3717000" y="2223634"/>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p:cNvSpPr/>
          <p:nvPr/>
        </p:nvSpPr>
        <p:spPr>
          <a:xfrm>
            <a:off x="3454635" y="1981729"/>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10718058" y="1587520"/>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5"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6" name="矩形 355"/>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p:cNvSpPr/>
            <p:nvPr/>
          </p:nvSpPr>
          <p:spPr>
            <a:xfrm>
              <a:off x="4561939" y="3578973"/>
              <a:ext cx="828766"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p:cNvSpPr/>
          <p:nvPr/>
        </p:nvSpPr>
        <p:spPr>
          <a:xfrm>
            <a:off x="4961377" y="3154446"/>
            <a:ext cx="11063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868790" y="3417559"/>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1" name="组合 360"/>
          <p:cNvGrpSpPr/>
          <p:nvPr/>
        </p:nvGrpSpPr>
        <p:grpSpPr>
          <a:xfrm>
            <a:off x="8040704" y="3886074"/>
            <a:ext cx="444521" cy="993977"/>
            <a:chOff x="4336181" y="4140652"/>
            <a:chExt cx="214541" cy="587002"/>
          </a:xfrm>
        </p:grpSpPr>
        <p:sp>
          <p:nvSpPr>
            <p:cNvPr id="362" name="流程图: 手动操作 361"/>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3" name="矩形 36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4" name="直接连接符 363"/>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p:cNvGrpSpPr/>
          <p:nvPr/>
        </p:nvGrpSpPr>
        <p:grpSpPr>
          <a:xfrm>
            <a:off x="10941691" y="3727117"/>
            <a:ext cx="274434" cy="522964"/>
            <a:chOff x="4311617" y="4168879"/>
            <a:chExt cx="274449" cy="522994"/>
          </a:xfrm>
        </p:grpSpPr>
        <p:sp>
          <p:nvSpPr>
            <p:cNvPr id="437" name="流程图: 手动操作 4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8" name="矩形 4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p:cNvGrpSpPr/>
          <p:nvPr/>
        </p:nvGrpSpPr>
        <p:grpSpPr>
          <a:xfrm>
            <a:off x="7713205" y="3453675"/>
            <a:ext cx="274434" cy="522964"/>
            <a:chOff x="4311617" y="4168879"/>
            <a:chExt cx="274449" cy="522993"/>
          </a:xfrm>
        </p:grpSpPr>
        <p:sp>
          <p:nvSpPr>
            <p:cNvPr id="440" name="流程图: 手动操作 43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1" name="矩形 44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p:cNvGrpSpPr/>
          <p:nvPr/>
        </p:nvGrpSpPr>
        <p:grpSpPr>
          <a:xfrm>
            <a:off x="4486244" y="4189493"/>
            <a:ext cx="274434" cy="522964"/>
            <a:chOff x="4311617" y="4168879"/>
            <a:chExt cx="274449" cy="522993"/>
          </a:xfrm>
        </p:grpSpPr>
        <p:sp>
          <p:nvSpPr>
            <p:cNvPr id="444" name="流程图: 手动操作 44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5" name="矩形 44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7115801" y="4604354"/>
              <a:ext cx="477107" cy="472728"/>
              <a:chOff x="3743887" y="4293594"/>
              <a:chExt cx="477107" cy="472728"/>
            </a:xfrm>
          </p:grpSpPr>
          <p:grpSp>
            <p:nvGrpSpPr>
              <p:cNvPr id="474" name="组合 473"/>
              <p:cNvGrpSpPr/>
              <p:nvPr/>
            </p:nvGrpSpPr>
            <p:grpSpPr>
              <a:xfrm>
                <a:off x="3743887" y="4440399"/>
                <a:ext cx="477107" cy="325923"/>
                <a:chOff x="2146087" y="4862847"/>
                <a:chExt cx="452393" cy="309039"/>
              </a:xfrm>
            </p:grpSpPr>
            <p:cxnSp>
              <p:nvCxnSpPr>
                <p:cNvPr id="476" name="直接连接符 47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0" name="矩形 47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1" name="矩形 48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2" name="矩形 48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83" name="矩形 48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84" name="矩形 48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85" name="矩形 48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6" name="矩形 48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7" name="矩形 48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4" name="矩形 13"/>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6" name="矩形 15"/>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50"/>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 name="直接连接符 2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a:xfrm>
            <a:off x="1882581" y="3770402"/>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p:cNvSpPr/>
          <p:nvPr/>
        </p:nvSpPr>
        <p:spPr>
          <a:xfrm>
            <a:off x="2623277" y="3573038"/>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3" name="矩形 32"/>
          <p:cNvSpPr/>
          <p:nvPr/>
        </p:nvSpPr>
        <p:spPr>
          <a:xfrm>
            <a:off x="2890708" y="3772654"/>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422998" y="3855200"/>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35997" y="4162931"/>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6" name="矩形 35"/>
          <p:cNvSpPr/>
          <p:nvPr/>
        </p:nvSpPr>
        <p:spPr>
          <a:xfrm>
            <a:off x="2406358" y="449646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8" name="矩形 37"/>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9" name="矩形 38"/>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 name="矩形 50"/>
          <p:cNvSpPr/>
          <p:nvPr/>
        </p:nvSpPr>
        <p:spPr>
          <a:xfrm>
            <a:off x="5518883" y="5666801"/>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60" name="矩形 59"/>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33807" y="4034930"/>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2" name="组合 91"/>
          <p:cNvGrpSpPr/>
          <p:nvPr/>
        </p:nvGrpSpPr>
        <p:grpSpPr>
          <a:xfrm>
            <a:off x="5007629" y="4608064"/>
            <a:ext cx="274434" cy="522964"/>
            <a:chOff x="4311617" y="4168879"/>
            <a:chExt cx="274449" cy="522993"/>
          </a:xfrm>
        </p:grpSpPr>
        <p:sp>
          <p:nvSpPr>
            <p:cNvPr id="93" name="流程图: 手动操作 9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 name="矩形 9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p:cNvGrpSpPr/>
            <p:nvPr/>
          </p:nvGrpSpPr>
          <p:grpSpPr>
            <a:xfrm>
              <a:off x="3743887" y="4440398"/>
              <a:ext cx="477107" cy="325924"/>
              <a:chOff x="2146087" y="4862847"/>
              <a:chExt cx="452393" cy="309040"/>
            </a:xfrm>
          </p:grpSpPr>
          <p:cxnSp>
            <p:nvCxnSpPr>
              <p:cNvPr id="101" name="直接连接符 10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p:cNvGrpSpPr/>
            <p:nvPr/>
          </p:nvGrpSpPr>
          <p:grpSpPr>
            <a:xfrm>
              <a:off x="3743887" y="4440398"/>
              <a:ext cx="477107" cy="325924"/>
              <a:chOff x="2146087" y="4862847"/>
              <a:chExt cx="452393" cy="309040"/>
            </a:xfrm>
            <a:grpFill/>
          </p:grpSpPr>
          <p:cxnSp>
            <p:nvCxnSpPr>
              <p:cNvPr id="106" name="直接连接符 10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p:cNvGrpSpPr/>
            <p:nvPr/>
          </p:nvGrpSpPr>
          <p:grpSpPr>
            <a:xfrm>
              <a:off x="3743887" y="4440398"/>
              <a:ext cx="477107" cy="325924"/>
              <a:chOff x="2146087" y="4862847"/>
              <a:chExt cx="452393" cy="309040"/>
            </a:xfrm>
            <a:grpFill/>
          </p:grpSpPr>
          <p:cxnSp>
            <p:nvCxnSpPr>
              <p:cNvPr id="111" name="直接连接符 11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p:cNvGrpSpPr/>
            <p:nvPr/>
          </p:nvGrpSpPr>
          <p:grpSpPr>
            <a:xfrm>
              <a:off x="3743887" y="4420795"/>
              <a:ext cx="477106" cy="324763"/>
              <a:chOff x="2146087" y="4844273"/>
              <a:chExt cx="452392" cy="307940"/>
            </a:xfrm>
            <a:grpFill/>
          </p:grpSpPr>
          <p:cxnSp>
            <p:nvCxnSpPr>
              <p:cNvPr id="116" name="直接连接符 115"/>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8" name="组合 117"/>
          <p:cNvGrpSpPr/>
          <p:nvPr/>
        </p:nvGrpSpPr>
        <p:grpSpPr>
          <a:xfrm>
            <a:off x="6761345" y="4119058"/>
            <a:ext cx="452368" cy="448216"/>
            <a:chOff x="3743887" y="4293594"/>
            <a:chExt cx="477107" cy="472728"/>
          </a:xfrm>
        </p:grpSpPr>
        <p:grpSp>
          <p:nvGrpSpPr>
            <p:cNvPr id="119" name="组合 118"/>
            <p:cNvGrpSpPr/>
            <p:nvPr/>
          </p:nvGrpSpPr>
          <p:grpSpPr>
            <a:xfrm>
              <a:off x="3743887" y="4440398"/>
              <a:ext cx="477107" cy="325924"/>
              <a:chOff x="2146087" y="4862847"/>
              <a:chExt cx="452393" cy="309040"/>
            </a:xfrm>
          </p:grpSpPr>
          <p:cxnSp>
            <p:nvCxnSpPr>
              <p:cNvPr id="121" name="直接连接符 12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3" name="组合 122"/>
          <p:cNvGrpSpPr/>
          <p:nvPr/>
        </p:nvGrpSpPr>
        <p:grpSpPr>
          <a:xfrm>
            <a:off x="10111415" y="4153974"/>
            <a:ext cx="452368" cy="448216"/>
            <a:chOff x="3743887" y="4293594"/>
            <a:chExt cx="477107" cy="472728"/>
          </a:xfrm>
        </p:grpSpPr>
        <p:grpSp>
          <p:nvGrpSpPr>
            <p:cNvPr id="124" name="组合 123"/>
            <p:cNvGrpSpPr/>
            <p:nvPr/>
          </p:nvGrpSpPr>
          <p:grpSpPr>
            <a:xfrm>
              <a:off x="3743887" y="4440398"/>
              <a:ext cx="477107" cy="325924"/>
              <a:chOff x="2146087" y="4862847"/>
              <a:chExt cx="452393" cy="309040"/>
            </a:xfrm>
          </p:grpSpPr>
          <p:cxnSp>
            <p:nvCxnSpPr>
              <p:cNvPr id="126" name="直接连接符 12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33" name="矩形 132"/>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34" name="矩形 133"/>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p:cNvSpPr/>
          <p:nvPr/>
        </p:nvSpPr>
        <p:spPr>
          <a:xfrm>
            <a:off x="970391" y="3417560"/>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155" name="直接连接符 154"/>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11043291" y="3727118"/>
            <a:ext cx="274434" cy="522964"/>
            <a:chOff x="4311617" y="4168879"/>
            <a:chExt cx="274449" cy="522994"/>
          </a:xfrm>
        </p:grpSpPr>
        <p:sp>
          <p:nvSpPr>
            <p:cNvPr id="224" name="流程图: 手动操作 223"/>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7814805" y="3453676"/>
            <a:ext cx="274434" cy="522964"/>
            <a:chOff x="4311617" y="4168879"/>
            <a:chExt cx="274449" cy="522993"/>
          </a:xfrm>
        </p:grpSpPr>
        <p:sp>
          <p:nvSpPr>
            <p:cNvPr id="227" name="流程图: 手动操作 22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8" name="矩形 22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p:cNvGrpSpPr/>
          <p:nvPr/>
        </p:nvGrpSpPr>
        <p:grpSpPr>
          <a:xfrm>
            <a:off x="4587844" y="4189494"/>
            <a:ext cx="274434" cy="522964"/>
            <a:chOff x="4311617" y="4168879"/>
            <a:chExt cx="274449" cy="522993"/>
          </a:xfrm>
        </p:grpSpPr>
        <p:sp>
          <p:nvSpPr>
            <p:cNvPr id="231" name="流程图: 手动操作 23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2" name="矩形 23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8" name="矩形 247"/>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3" name="直接连接符 25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59" name="矩形 258"/>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0" name="矩形 259"/>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61" name="矩形 260"/>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72" name="矩形 271"/>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73" name="直接连接符 272"/>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79" name="任意多边形: 形状 192"/>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0" name="矩形 279"/>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1" name="矩形 280"/>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82" name="矩形 281"/>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sp>
        <p:nvSpPr>
          <p:cNvPr id="299" name="矩形 298"/>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p:cNvGrpSpPr/>
              <p:nvPr/>
            </p:nvGrpSpPr>
            <p:grpSpPr>
              <a:xfrm>
                <a:off x="3743887" y="4440398"/>
                <a:ext cx="477107" cy="325924"/>
                <a:chOff x="2146087" y="4862847"/>
                <a:chExt cx="452393" cy="309040"/>
              </a:xfrm>
            </p:grpSpPr>
            <p:cxnSp>
              <p:nvCxnSpPr>
                <p:cNvPr id="308" name="直接连接符 30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0" name="组合 309"/>
          <p:cNvGrpSpPr/>
          <p:nvPr/>
        </p:nvGrpSpPr>
        <p:grpSpPr>
          <a:xfrm>
            <a:off x="3564272" y="5185138"/>
            <a:ext cx="452368" cy="309024"/>
            <a:chOff x="2146087" y="4862847"/>
            <a:chExt cx="452393" cy="309040"/>
          </a:xfrm>
        </p:grpSpPr>
        <p:cxnSp>
          <p:nvCxnSpPr>
            <p:cNvPr id="311" name="直接连接符 3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p:cNvGrpSpPr/>
            <p:nvPr/>
          </p:nvGrpSpPr>
          <p:grpSpPr>
            <a:xfrm>
              <a:off x="3743887" y="4440398"/>
              <a:ext cx="477107" cy="325924"/>
              <a:chOff x="2146087" y="4862847"/>
              <a:chExt cx="452393" cy="309040"/>
            </a:xfrm>
            <a:grpFill/>
          </p:grpSpPr>
          <p:cxnSp>
            <p:nvCxnSpPr>
              <p:cNvPr id="316" name="直接连接符 31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18" name="组合 317"/>
          <p:cNvGrpSpPr/>
          <p:nvPr/>
        </p:nvGrpSpPr>
        <p:grpSpPr>
          <a:xfrm>
            <a:off x="2406358" y="3573040"/>
            <a:ext cx="919085" cy="1617113"/>
            <a:chOff x="2522647" y="4028476"/>
            <a:chExt cx="969348" cy="1705549"/>
          </a:xfrm>
        </p:grpSpPr>
        <p:sp>
          <p:nvSpPr>
            <p:cNvPr id="319" name="矩形 318"/>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21" name="矩形 320"/>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22" name="矩形 321"/>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3" name="矩形 322"/>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24" name="矩形 323"/>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p:cNvGrpSpPr/>
              <p:nvPr/>
            </p:nvGrpSpPr>
            <p:grpSpPr>
              <a:xfrm>
                <a:off x="3743887" y="4420795"/>
                <a:ext cx="477106" cy="324763"/>
                <a:chOff x="2146087" y="4844273"/>
                <a:chExt cx="452392" cy="307940"/>
              </a:xfrm>
              <a:grpFill/>
            </p:grpSpPr>
            <p:cxnSp>
              <p:nvCxnSpPr>
                <p:cNvPr id="328" name="直接连接符 327"/>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0" name="组合 329"/>
          <p:cNvGrpSpPr/>
          <p:nvPr/>
        </p:nvGrpSpPr>
        <p:grpSpPr>
          <a:xfrm>
            <a:off x="6761343" y="3608890"/>
            <a:ext cx="452368" cy="958383"/>
            <a:chOff x="7115801" y="4066288"/>
            <a:chExt cx="477107" cy="1010794"/>
          </a:xfrm>
        </p:grpSpPr>
        <p:sp>
          <p:nvSpPr>
            <p:cNvPr id="331" name="矩形 33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32" name="组合 331"/>
            <p:cNvGrpSpPr/>
            <p:nvPr/>
          </p:nvGrpSpPr>
          <p:grpSpPr>
            <a:xfrm>
              <a:off x="7115801" y="4604354"/>
              <a:ext cx="477107" cy="472728"/>
              <a:chOff x="3743887" y="4293594"/>
              <a:chExt cx="477107" cy="472728"/>
            </a:xfrm>
          </p:grpSpPr>
          <p:grpSp>
            <p:nvGrpSpPr>
              <p:cNvPr id="333" name="组合 332"/>
              <p:cNvGrpSpPr/>
              <p:nvPr/>
            </p:nvGrpSpPr>
            <p:grpSpPr>
              <a:xfrm>
                <a:off x="3743887" y="4440399"/>
                <a:ext cx="477107" cy="325923"/>
                <a:chOff x="2146087" y="4862847"/>
                <a:chExt cx="452393" cy="309039"/>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9" name="矩形 348"/>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50" name="矩形 349"/>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51" name="矩形 350"/>
          <p:cNvSpPr/>
          <p:nvPr/>
        </p:nvSpPr>
        <p:spPr>
          <a:xfrm>
            <a:off x="3818600" y="2223635"/>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3556235" y="1981730"/>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p:cNvSpPr/>
          <p:nvPr/>
        </p:nvSpPr>
        <p:spPr>
          <a:xfrm>
            <a:off x="10819658" y="1587521"/>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4339909" y="3146843"/>
            <a:ext cx="7857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1"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2" name="矩形 361"/>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p:cNvSpPr/>
            <p:nvPr/>
          </p:nvSpPr>
          <p:spPr>
            <a:xfrm>
              <a:off x="5324550" y="3586993"/>
              <a:ext cx="1166899" cy="312774"/>
            </a:xfrm>
            <a:prstGeom prst="rect">
              <a:avLst/>
            </a:prstGeom>
          </p:spPr>
          <p:txBody>
            <a:bodyPr wrap="none">
              <a:spAutoFit/>
            </a:bodyPr>
            <a:lstStyle/>
            <a:p>
              <a:r>
                <a:rPr lang="en-US" altLang="zh-CN" sz="1325"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p:cNvSpPr/>
          <p:nvPr/>
        </p:nvSpPr>
        <p:spPr>
          <a:xfrm>
            <a:off x="970390" y="3417560"/>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8142304" y="3886075"/>
            <a:ext cx="444521" cy="993977"/>
            <a:chOff x="4336181" y="4140652"/>
            <a:chExt cx="214541" cy="587002"/>
          </a:xfrm>
        </p:grpSpPr>
        <p:sp>
          <p:nvSpPr>
            <p:cNvPr id="367" name="流程图: 手动操作 3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8" name="矩形 3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9" name="直接连接符 368"/>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p:cNvSpPr/>
            <p:nvPr/>
          </p:nvSpPr>
          <p:spPr>
            <a:xfrm>
              <a:off x="4282520" y="2108486"/>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p:cNvGrpSpPr/>
          <p:nvPr/>
        </p:nvGrpSpPr>
        <p:grpSpPr>
          <a:xfrm>
            <a:off x="11043291" y="3727118"/>
            <a:ext cx="274434" cy="522964"/>
            <a:chOff x="4311617" y="4168879"/>
            <a:chExt cx="274449" cy="522994"/>
          </a:xfrm>
        </p:grpSpPr>
        <p:sp>
          <p:nvSpPr>
            <p:cNvPr id="443" name="流程图: 手动操作 442"/>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4" name="矩形 443"/>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p:cNvGrpSpPr/>
          <p:nvPr/>
        </p:nvGrpSpPr>
        <p:grpSpPr>
          <a:xfrm>
            <a:off x="7814805" y="3453676"/>
            <a:ext cx="274434" cy="522964"/>
            <a:chOff x="4311617" y="4168879"/>
            <a:chExt cx="274449" cy="522993"/>
          </a:xfrm>
        </p:grpSpPr>
        <p:sp>
          <p:nvSpPr>
            <p:cNvPr id="446" name="流程图: 手动操作 44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7" name="矩形 44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4587844" y="4189494"/>
            <a:ext cx="274434" cy="522964"/>
            <a:chOff x="4311617" y="4168879"/>
            <a:chExt cx="274449" cy="522993"/>
          </a:xfrm>
        </p:grpSpPr>
        <p:sp>
          <p:nvSpPr>
            <p:cNvPr id="450" name="流程图: 手动操作 44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1" name="矩形 45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1" name="矩形 470"/>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6" name="矩形 475"/>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p:cNvGrpSpPr/>
          <p:nvPr/>
        </p:nvGrpSpPr>
        <p:grpSpPr>
          <a:xfrm>
            <a:off x="8142304" y="3886075"/>
            <a:ext cx="444521" cy="993977"/>
            <a:chOff x="4336181" y="4140652"/>
            <a:chExt cx="214541" cy="587002"/>
          </a:xfrm>
        </p:grpSpPr>
        <p:sp>
          <p:nvSpPr>
            <p:cNvPr id="153" name="流程图: 手动操作 152"/>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 name="矩形 51"/>
            <p:cNvSpPr/>
            <p:nvPr/>
          </p:nvSpPr>
          <p:spPr>
            <a:xfrm>
              <a:off x="5349885" y="365931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49885" y="386510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49885" y="4276564"/>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49887" y="47037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28664" y="356881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72826" y="3652896"/>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69452" y="389249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87285" y="4306118"/>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p:cNvGrpSpPr/>
              <p:nvPr/>
            </p:nvGrpSpPr>
            <p:grpSpPr>
              <a:xfrm>
                <a:off x="3743887" y="4411013"/>
                <a:ext cx="477107" cy="355307"/>
                <a:chOff x="2146087" y="4834986"/>
                <a:chExt cx="452393" cy="336901"/>
              </a:xfrm>
              <a:grpFill/>
            </p:grpSpPr>
            <p:cxnSp>
              <p:nvCxnSpPr>
                <p:cNvPr id="131" name="直接连接符 13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1" name="矩形 460"/>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2" name="矩形 461"/>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3" name="矩形 462"/>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64" name="矩形 463"/>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65" name="矩形 464"/>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66" name="矩形 465"/>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7" name="矩形 466"/>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8" name="矩形 467"/>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5" name="直接连接符 484"/>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p:cNvGrpSpPr/>
          <p:nvPr/>
        </p:nvGrpSpPr>
        <p:grpSpPr>
          <a:xfrm>
            <a:off x="5007629" y="4608064"/>
            <a:ext cx="274434" cy="522964"/>
            <a:chOff x="4311617" y="4168879"/>
            <a:chExt cx="274449" cy="522993"/>
          </a:xfrm>
        </p:grpSpPr>
        <p:sp>
          <p:nvSpPr>
            <p:cNvPr id="297" name="流程图: 手动操作 29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8" name="矩形 29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p:cNvGrpSpPr/>
              <p:nvPr/>
            </p:nvGrpSpPr>
            <p:grpSpPr>
              <a:xfrm>
                <a:off x="3743887" y="4440399"/>
                <a:ext cx="477107" cy="325923"/>
                <a:chOff x="2146087" y="4862847"/>
                <a:chExt cx="452393" cy="309039"/>
              </a:xfrm>
            </p:grpSpPr>
            <p:cxnSp>
              <p:nvCxnSpPr>
                <p:cNvPr id="342" name="直接连接符 34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 name="组合 83"/>
          <p:cNvGrpSpPr/>
          <p:nvPr/>
        </p:nvGrpSpPr>
        <p:grpSpPr>
          <a:xfrm>
            <a:off x="4588359" y="1538411"/>
            <a:ext cx="653529" cy="1568364"/>
            <a:chOff x="4823977" y="1700209"/>
            <a:chExt cx="689269" cy="1654134"/>
          </a:xfrm>
        </p:grpSpPr>
        <p:sp>
          <p:nvSpPr>
            <p:cNvPr id="85"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85"/>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8" name="矩形 8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42178"/>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4" name="矩形 253"/>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8" name="任意多边形: 形状 49"/>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9" name="任意多边形: 形状 50"/>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0" name="直接连接符 259"/>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p:cNvSpPr/>
          <p:nvPr/>
        </p:nvSpPr>
        <p:spPr>
          <a:xfrm>
            <a:off x="2036637" y="40802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695849" y="35149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963280" y="37145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495570" y="37971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2508569" y="41048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70" name="矩形 269"/>
          <p:cNvSpPr/>
          <p:nvPr/>
        </p:nvSpPr>
        <p:spPr>
          <a:xfrm>
            <a:off x="2478930" y="44384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915176" y="36229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3916200" y="46588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3" name="矩形 272"/>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p:cNvSpPr/>
          <p:nvPr/>
        </p:nvSpPr>
        <p:spPr>
          <a:xfrm>
            <a:off x="7094200" y="35162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4" name="矩形 283"/>
          <p:cNvSpPr/>
          <p:nvPr/>
        </p:nvSpPr>
        <p:spPr>
          <a:xfrm>
            <a:off x="6627037" y="54851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p:cNvSpPr/>
          <p:nvPr/>
        </p:nvSpPr>
        <p:spPr>
          <a:xfrm>
            <a:off x="7762630" y="40278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8" name="直接连接符 287"/>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p:cNvSpPr/>
          <p:nvPr/>
        </p:nvSpPr>
        <p:spPr>
          <a:xfrm>
            <a:off x="7807859" y="50234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90" name="任意多边形: 形状 192"/>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91" name="矩形 290"/>
          <p:cNvSpPr/>
          <p:nvPr/>
        </p:nvSpPr>
        <p:spPr>
          <a:xfrm>
            <a:off x="8613736" y="33749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92" name="矩形 291"/>
          <p:cNvSpPr/>
          <p:nvPr/>
        </p:nvSpPr>
        <p:spPr>
          <a:xfrm>
            <a:off x="9278179" y="34676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3" name="矩形 292"/>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2" name="矩形 301"/>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03" name="矩形 302"/>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7" name="组合 306"/>
          <p:cNvGrpSpPr/>
          <p:nvPr/>
        </p:nvGrpSpPr>
        <p:grpSpPr>
          <a:xfrm>
            <a:off x="5080201" y="4550006"/>
            <a:ext cx="274434" cy="522964"/>
            <a:chOff x="4311617" y="4168879"/>
            <a:chExt cx="274449" cy="522993"/>
          </a:xfrm>
        </p:grpSpPr>
        <p:sp>
          <p:nvSpPr>
            <p:cNvPr id="308" name="流程图: 手动操作 30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9" name="矩形 30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p:cNvGrpSpPr/>
              <p:nvPr/>
            </p:nvGrpSpPr>
            <p:grpSpPr>
              <a:xfrm>
                <a:off x="3743887" y="4440398"/>
                <a:ext cx="477107" cy="3259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21" name="组合 320"/>
          <p:cNvGrpSpPr/>
          <p:nvPr/>
        </p:nvGrpSpPr>
        <p:grpSpPr>
          <a:xfrm>
            <a:off x="3636844" y="5127080"/>
            <a:ext cx="452368" cy="309024"/>
            <a:chOff x="2146087" y="4862847"/>
            <a:chExt cx="452393" cy="309040"/>
          </a:xfrm>
        </p:grpSpPr>
        <p:cxnSp>
          <p:nvCxnSpPr>
            <p:cNvPr id="322" name="直接连接符 32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4" name="组合 333"/>
          <p:cNvGrpSpPr/>
          <p:nvPr/>
        </p:nvGrpSpPr>
        <p:grpSpPr>
          <a:xfrm>
            <a:off x="10183987" y="4095916"/>
            <a:ext cx="452368" cy="448216"/>
            <a:chOff x="3743887" y="4293594"/>
            <a:chExt cx="477107" cy="472728"/>
          </a:xfrm>
        </p:grpSpPr>
        <p:grpSp>
          <p:nvGrpSpPr>
            <p:cNvPr id="335" name="组合 334"/>
            <p:cNvGrpSpPr/>
            <p:nvPr/>
          </p:nvGrpSpPr>
          <p:grpSpPr>
            <a:xfrm>
              <a:off x="3743887" y="4440398"/>
              <a:ext cx="477107" cy="325924"/>
              <a:chOff x="2146087" y="4862847"/>
              <a:chExt cx="452393" cy="309040"/>
            </a:xfrm>
          </p:grpSpPr>
          <p:cxnSp>
            <p:nvCxnSpPr>
              <p:cNvPr id="337" name="直接连接符 33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p:cNvGrpSpPr/>
            <p:nvPr/>
          </p:nvGrpSpPr>
          <p:grpSpPr>
            <a:xfrm>
              <a:off x="3743887" y="4411013"/>
              <a:ext cx="477107" cy="355307"/>
              <a:chOff x="2146087" y="4834986"/>
              <a:chExt cx="452393" cy="336901"/>
            </a:xfrm>
            <a:grpFill/>
          </p:grpSpPr>
          <p:cxnSp>
            <p:nvCxnSpPr>
              <p:cNvPr id="342" name="直接连接符 341"/>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4" name="矩形 343"/>
          <p:cNvSpPr/>
          <p:nvPr/>
        </p:nvSpPr>
        <p:spPr>
          <a:xfrm>
            <a:off x="3542878" y="34136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542539" y="44255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p:cNvSpPr/>
            <p:nvPr/>
          </p:nvSpPr>
          <p:spPr>
            <a:xfrm>
              <a:off x="4282520" y="1926115"/>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sp>
          <p:nvSpPr>
            <p:cNvPr id="348" name="矩形 347"/>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p:cNvSpPr/>
          <p:nvPr/>
        </p:nvSpPr>
        <p:spPr>
          <a:xfrm>
            <a:off x="1042962" y="33595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363" name="直接连接符 362"/>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p:cNvGrpSpPr/>
          <p:nvPr/>
        </p:nvGrpSpPr>
        <p:grpSpPr>
          <a:xfrm>
            <a:off x="11115863" y="3669060"/>
            <a:ext cx="274434" cy="522964"/>
            <a:chOff x="4311617" y="4168879"/>
            <a:chExt cx="274449" cy="522994"/>
          </a:xfrm>
        </p:grpSpPr>
        <p:sp>
          <p:nvSpPr>
            <p:cNvPr id="429" name="流程图: 手动操作 428"/>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0" name="矩形 429"/>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p:cNvGrpSpPr/>
          <p:nvPr/>
        </p:nvGrpSpPr>
        <p:grpSpPr>
          <a:xfrm>
            <a:off x="7887377" y="3395618"/>
            <a:ext cx="274434" cy="522964"/>
            <a:chOff x="4311617" y="4168879"/>
            <a:chExt cx="274449" cy="522993"/>
          </a:xfrm>
        </p:grpSpPr>
        <p:sp>
          <p:nvSpPr>
            <p:cNvPr id="432" name="流程图: 手动操作 43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3" name="矩形 43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p:cNvGrpSpPr/>
          <p:nvPr/>
        </p:nvGrpSpPr>
        <p:grpSpPr>
          <a:xfrm>
            <a:off x="4660416" y="4131436"/>
            <a:ext cx="274434" cy="522964"/>
            <a:chOff x="4311617" y="4168879"/>
            <a:chExt cx="274449" cy="522993"/>
          </a:xfrm>
        </p:grpSpPr>
        <p:sp>
          <p:nvSpPr>
            <p:cNvPr id="436" name="流程图: 手动操作 43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7" name="矩形 43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9" name="矩形 448"/>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0" name="矩形 449"/>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1" name="矩形 450"/>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52" name="矩形 451"/>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53" name="矩形 452"/>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54" name="矩形 453"/>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5" name="矩形 454"/>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6" name="矩形 455"/>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9" name="矩形 458"/>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4" name="矩形 463"/>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p:cNvGrpSpPr/>
          <p:nvPr/>
        </p:nvGrpSpPr>
        <p:grpSpPr>
          <a:xfrm>
            <a:off x="8214876" y="3828017"/>
            <a:ext cx="444521" cy="993977"/>
            <a:chOff x="4336181" y="4140652"/>
            <a:chExt cx="214541" cy="587002"/>
          </a:xfrm>
        </p:grpSpPr>
        <p:sp>
          <p:nvSpPr>
            <p:cNvPr id="467" name="流程图: 手动操作 4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469" name="直接连接符 468"/>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2" name="组合 471"/>
            <p:cNvGrpSpPr/>
            <p:nvPr/>
          </p:nvGrpSpPr>
          <p:grpSpPr>
            <a:xfrm>
              <a:off x="7115801" y="4604354"/>
              <a:ext cx="477107" cy="472728"/>
              <a:chOff x="3743887" y="4293594"/>
              <a:chExt cx="477107" cy="472728"/>
            </a:xfrm>
          </p:grpSpPr>
          <p:grpSp>
            <p:nvGrpSpPr>
              <p:cNvPr id="473" name="组合 472"/>
              <p:cNvGrpSpPr/>
              <p:nvPr/>
            </p:nvGrpSpPr>
            <p:grpSpPr>
              <a:xfrm>
                <a:off x="3743887" y="4440399"/>
                <a:ext cx="477107" cy="325923"/>
                <a:chOff x="2146087" y="4862847"/>
                <a:chExt cx="452393" cy="309039"/>
              </a:xfrm>
            </p:grpSpPr>
            <p:cxnSp>
              <p:nvCxnSpPr>
                <p:cNvPr id="475" name="直接连接符 47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3" name="矩形 252"/>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p:cNvGrpSpPr/>
            <p:nvPr/>
          </p:nvGrpSpPr>
          <p:grpSpPr>
            <a:xfrm>
              <a:off x="3743887" y="4440398"/>
              <a:ext cx="477107" cy="325924"/>
              <a:chOff x="2146087" y="4862847"/>
              <a:chExt cx="452393" cy="309040"/>
            </a:xfrm>
            <a:grpFill/>
          </p:grpSpPr>
          <p:cxnSp>
            <p:nvCxnSpPr>
              <p:cNvPr id="327" name="直接连接符 3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多周期</a:t>
            </a:r>
            <a:r>
              <a:rPr lang="en-US" altLang="zh-CN" dirty="0"/>
              <a:t>MIPS</a:t>
            </a:r>
            <a:r>
              <a:rPr lang="zh-CN" altLang="en-US" dirty="0"/>
              <a:t>状态图</a:t>
            </a:r>
            <a:endParaRPr lang="zh-CN" altLang="en-US" dirty="0"/>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768362" y="2142324"/>
            <a:ext cx="4144035" cy="282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0" y="211420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52206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Rectangle 9"/>
          <p:cNvSpPr>
            <a:spLocks noChangeArrowheads="1"/>
          </p:cNvSpPr>
          <p:nvPr/>
        </p:nvSpPr>
        <p:spPr bwMode="auto">
          <a:xfrm>
            <a:off x="5723689"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sw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Rectangle 9"/>
          <p:cNvSpPr>
            <a:spLocks noChangeArrowheads="1"/>
          </p:cNvSpPr>
          <p:nvPr/>
        </p:nvSpPr>
        <p:spPr bwMode="auto">
          <a:xfrm>
            <a:off x="496391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Rectangle 9"/>
          <p:cNvSpPr>
            <a:spLocks noChangeArrowheads="1"/>
          </p:cNvSpPr>
          <p:nvPr/>
        </p:nvSpPr>
        <p:spPr bwMode="auto">
          <a:xfrm>
            <a:off x="7853534" y="211537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endParaRPr lang="zh-CN" altLang="en-US" dirty="0"/>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IR</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latin typeface="微软雅黑" panose="020B0503020204020204" pitchFamily="34" charset="-122"/>
                  <a:ea typeface="微软雅黑" panose="020B0503020204020204" pitchFamily="34" charset="-122"/>
                </a:rPr>
                <a:t>反馈信号</a:t>
              </a:r>
              <a:endParaRPr lang="zh-CN" altLang="en-US" sz="1515"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6600"/>
                  </a:solidFill>
                  <a:latin typeface="微软雅黑" panose="020B0503020204020204" pitchFamily="34" charset="-122"/>
                  <a:ea typeface="微软雅黑" panose="020B0503020204020204" pitchFamily="34" charset="-122"/>
                </a:rPr>
                <a:t>I</a:t>
              </a:r>
              <a:r>
                <a:rPr lang="en-US" altLang="zh-CN" sz="1515" b="1" baseline="-25000" dirty="0">
                  <a:solidFill>
                    <a:srgbClr val="FF6600"/>
                  </a:solidFill>
                  <a:latin typeface="微软雅黑" panose="020B0503020204020204" pitchFamily="34" charset="-122"/>
                  <a:ea typeface="微软雅黑" panose="020B0503020204020204" pitchFamily="34" charset="-122"/>
                </a:rPr>
                <a:t>1</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solidFill>
                    <a:srgbClr val="FF6600"/>
                  </a:solidFill>
                  <a:latin typeface="微软雅黑" panose="020B0503020204020204" pitchFamily="34" charset="-122"/>
                  <a:ea typeface="微软雅黑" panose="020B0503020204020204" pitchFamily="34" charset="-122"/>
                </a:rPr>
                <a:t>I</a:t>
              </a:r>
              <a:r>
                <a:rPr lang="en-US" altLang="zh-CN" sz="1515" b="1" baseline="-25000" dirty="0" err="1">
                  <a:solidFill>
                    <a:srgbClr val="FF6600"/>
                  </a:solidFill>
                  <a:latin typeface="微软雅黑" panose="020B0503020204020204" pitchFamily="34" charset="-122"/>
                  <a:ea typeface="微软雅黑" panose="020B0503020204020204" pitchFamily="34" charset="-122"/>
                </a:rPr>
                <a:t>m</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515" b="1" dirty="0">
                <a:solidFill>
                  <a:srgbClr val="FF0000"/>
                </a:solidFill>
                <a:latin typeface="微软雅黑" panose="020B0503020204020204" pitchFamily="34" charset="-122"/>
                <a:ea typeface="微软雅黑" panose="020B0503020204020204" pitchFamily="34" charset="-122"/>
              </a:endParaRPr>
            </a:p>
          </p:txBody>
        </p:sp>
        <p:grpSp>
          <p:nvGrpSpPr>
            <p:cNvPr id="20" name="Group 11"/>
            <p:cNvGrpSpPr/>
            <p:nvPr/>
          </p:nvGrpSpPr>
          <p:grpSpPr bwMode="auto">
            <a:xfrm rot="5400000">
              <a:off x="11981205" y="3347516"/>
              <a:ext cx="2122917" cy="455389"/>
              <a:chOff x="2746" y="1207"/>
              <a:chExt cx="1268" cy="409"/>
            </a:xfrm>
          </p:grpSpPr>
          <p:grpSp>
            <p:nvGrpSpPr>
              <p:cNvPr id="73" name="Group 12"/>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grpSp>
          <p:nvGrpSpPr>
            <p:cNvPr id="21" name="Group 62"/>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1</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n</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latin typeface="微软雅黑" panose="020B0503020204020204" pitchFamily="34" charset="-122"/>
                  <a:ea typeface="微软雅黑" panose="020B0503020204020204" pitchFamily="34" charset="-122"/>
                </a:rPr>
                <a:t>B</a:t>
              </a:r>
              <a:r>
                <a:rPr lang="en-US" altLang="zh-CN" sz="1515" b="1" baseline="-25000" dirty="0">
                  <a:latin typeface="微软雅黑" panose="020B0503020204020204" pitchFamily="34" charset="-122"/>
                  <a:ea typeface="微软雅黑" panose="020B0503020204020204" pitchFamily="34" charset="-122"/>
                </a:rPr>
                <a:t>1</a:t>
              </a:r>
              <a:endParaRPr lang="en-US" altLang="zh-CN" sz="1515" b="1" baseline="-25000" dirty="0">
                <a:latin typeface="微软雅黑" panose="020B0503020204020204" pitchFamily="34" charset="-122"/>
                <a:ea typeface="微软雅黑" panose="020B0503020204020204" pitchFamily="34" charset="-122"/>
              </a:endParaRP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latin typeface="微软雅黑" panose="020B0503020204020204" pitchFamily="34" charset="-122"/>
                  <a:ea typeface="微软雅黑" panose="020B0503020204020204" pitchFamily="34" charset="-122"/>
                </a:rPr>
                <a:t>B</a:t>
              </a:r>
              <a:r>
                <a:rPr lang="en-US" altLang="zh-CN" sz="1515" b="1" baseline="-25000" dirty="0" err="1">
                  <a:latin typeface="微软雅黑" panose="020B0503020204020204" pitchFamily="34" charset="-122"/>
                  <a:ea typeface="微软雅黑" panose="020B0503020204020204" pitchFamily="34" charset="-122"/>
                </a:rPr>
                <a:t>j</a:t>
              </a:r>
              <a:endParaRPr lang="en-US" altLang="zh-CN" sz="1515" b="1" baseline="-25000" dirty="0">
                <a:latin typeface="微软雅黑" panose="020B0503020204020204" pitchFamily="34" charset="-122"/>
                <a:ea typeface="微软雅黑" panose="020B0503020204020204" pitchFamily="34" charset="-122"/>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ID</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p:spPr>
          <p:txBody>
            <a:bodyPr wrap="none">
              <a:spAutoFit/>
            </a:bodyPr>
            <a:lstStyle/>
            <a:p>
              <a:pPr algn="ctr" defTabSz="914400"/>
              <a:r>
                <a:rPr lang="zh-CN" altLang="en-US" sz="1515" b="1" dirty="0">
                  <a:solidFill>
                    <a:srgbClr val="001010"/>
                  </a:solidFill>
                  <a:latin typeface="微软雅黑" panose="020B0503020204020204" pitchFamily="34" charset="-122"/>
                  <a:ea typeface="微软雅黑" panose="020B0503020204020204" pitchFamily="34" charset="-122"/>
                </a:rPr>
                <a:t>时钟</a:t>
              </a:r>
              <a:endParaRPr lang="en-US" altLang="zh-CN" sz="151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CLK</a:t>
              </a:r>
              <a:endParaRPr lang="zh-CN" altLang="en-US" sz="1515" b="1" dirty="0">
                <a:solidFill>
                  <a:srgbClr val="001010"/>
                </a:solidFill>
                <a:latin typeface="微软雅黑" panose="020B0503020204020204" pitchFamily="34" charset="-122"/>
                <a:ea typeface="微软雅黑" panose="020B0503020204020204" pitchFamily="34" charset="-122"/>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51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p:cNvGrpSpPr/>
          <p:nvPr/>
        </p:nvGrpSpPr>
        <p:grpSpPr>
          <a:xfrm>
            <a:off x="8650810" y="5489270"/>
            <a:ext cx="2992641"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endParaRPr lang="zh-CN" altLang="en-US" dirty="0"/>
          </a:p>
        </p:txBody>
      </p:sp>
      <p:sp>
        <p:nvSpPr>
          <p:cNvPr id="3" name="内容占位符 2"/>
          <p:cNvSpPr>
            <a:spLocks noGrp="1"/>
          </p:cNvSpPr>
          <p:nvPr>
            <p:ph idx="1"/>
          </p:nvPr>
        </p:nvSpPr>
        <p:spPr/>
        <p:txBody>
          <a:bodyPr>
            <a:normAutofit/>
          </a:bodyPr>
          <a:lstStyle/>
          <a:p>
            <a:r>
              <a:rPr lang="en-US" altLang="zh-CN" dirty="0"/>
              <a:t>6.2</a:t>
            </a:r>
            <a:endParaRPr lang="en-US" altLang="zh-CN" dirty="0"/>
          </a:p>
          <a:p>
            <a:r>
              <a:rPr lang="en-US" altLang="zh-CN" dirty="0"/>
              <a:t>6.5 6.6 6.7</a:t>
            </a:r>
            <a:endParaRPr lang="en-US" altLang="zh-CN" dirty="0"/>
          </a:p>
          <a:p>
            <a:r>
              <a:rPr lang="en-US" altLang="zh-CN" dirty="0"/>
              <a:t>6.10</a:t>
            </a:r>
            <a:endParaRPr lang="en-US" altLang="zh-CN" dirty="0"/>
          </a:p>
          <a:p>
            <a:r>
              <a:rPr lang="en-US" altLang="zh-CN" dirty="0"/>
              <a:t>6.21 </a:t>
            </a:r>
            <a:endParaRPr lang="en-US" altLang="zh-CN" dirty="0"/>
          </a:p>
          <a:p>
            <a:r>
              <a:rPr lang="en-US" altLang="zh-CN" dirty="0"/>
              <a:t>6.24   6.25</a:t>
            </a:r>
            <a:endParaRPr lang="en-US" altLang="zh-CN"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438900" y="1753235"/>
            <a:ext cx="4464050" cy="2857500"/>
          </a:xfrm>
          <a:prstGeom prst="rect">
            <a:avLst/>
          </a:prstGeom>
        </p:spPr>
      </p:pic>
      <p:sp>
        <p:nvSpPr>
          <p:cNvPr id="5" name="矩形 4"/>
          <p:cNvSpPr/>
          <p:nvPr/>
        </p:nvSpPr>
        <p:spPr>
          <a:xfrm>
            <a:off x="6402070" y="1512570"/>
            <a:ext cx="1355090" cy="1405890"/>
          </a:xfrm>
          <a:prstGeom prst="rect">
            <a:avLst/>
          </a:prstGeom>
          <a:ln w="28575" cap="flat" cmpd="sng" algn="ctr">
            <a:solidFill>
              <a:srgbClr val="FF0000"/>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6" name="图片 5"/>
          <p:cNvPicPr>
            <a:picLocks noChangeAspect="1"/>
          </p:cNvPicPr>
          <p:nvPr>
            <p:custDataLst>
              <p:tags r:id="rId3"/>
            </p:custDataLst>
          </p:nvPr>
        </p:nvPicPr>
        <p:blipFill>
          <a:blip r:embed="rId4"/>
          <a:stretch>
            <a:fillRect/>
          </a:stretch>
        </p:blipFill>
        <p:spPr>
          <a:xfrm>
            <a:off x="441325" y="791210"/>
            <a:ext cx="5611495" cy="4355465"/>
          </a:xfrm>
          <a:prstGeom prst="rect">
            <a:avLst/>
          </a:prstGeom>
        </p:spPr>
      </p:pic>
      <p:sp>
        <p:nvSpPr>
          <p:cNvPr id="8" name="矩形 7"/>
          <p:cNvSpPr/>
          <p:nvPr>
            <p:custDataLst>
              <p:tags r:id="rId5"/>
            </p:custDataLst>
          </p:nvPr>
        </p:nvSpPr>
        <p:spPr>
          <a:xfrm>
            <a:off x="1310640" y="1056640"/>
            <a:ext cx="1563370" cy="1627505"/>
          </a:xfrm>
          <a:prstGeom prst="rect">
            <a:avLst/>
          </a:prstGeom>
          <a:ln w="28575" cap="flat" cmpd="sng" algn="ctr">
            <a:solidFill>
              <a:srgbClr val="FF0000"/>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矩形 8"/>
          <p:cNvSpPr/>
          <p:nvPr/>
        </p:nvSpPr>
        <p:spPr>
          <a:xfrm>
            <a:off x="329565" y="2506980"/>
            <a:ext cx="2216150" cy="943610"/>
          </a:xfrm>
          <a:prstGeom prst="rect">
            <a:avLst/>
          </a:prstGeom>
          <a:ln w="28575" cap="flat" cmpd="sng" algn="ctr">
            <a:solidFill>
              <a:srgbClr val="00B050"/>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45720" y="430530"/>
            <a:ext cx="6241415" cy="4736465"/>
          </a:xfrm>
          <a:prstGeom prst="rect">
            <a:avLst/>
          </a:prstGeom>
          <a:noFill/>
          <a:ln w="9525">
            <a:noFill/>
          </a:ln>
        </p:spPr>
      </p:pic>
      <p:pic>
        <p:nvPicPr>
          <p:cNvPr id="5" name="图片 4"/>
          <p:cNvPicPr>
            <a:picLocks noChangeAspect="1"/>
          </p:cNvPicPr>
          <p:nvPr>
            <p:custDataLst>
              <p:tags r:id="rId3"/>
            </p:custDataLst>
          </p:nvPr>
        </p:nvPicPr>
        <p:blipFill>
          <a:blip r:embed="rId4"/>
          <a:stretch>
            <a:fillRect/>
          </a:stretch>
        </p:blipFill>
        <p:spPr>
          <a:xfrm>
            <a:off x="5918835" y="1186815"/>
            <a:ext cx="7164705" cy="29337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1286510"/>
            <a:ext cx="6165850" cy="3930650"/>
          </a:xfrm>
          <a:prstGeom prst="rect">
            <a:avLst/>
          </a:prstGeom>
        </p:spPr>
      </p:pic>
      <p:sp>
        <p:nvSpPr>
          <p:cNvPr id="4" name="矩形 3"/>
          <p:cNvSpPr/>
          <p:nvPr/>
        </p:nvSpPr>
        <p:spPr>
          <a:xfrm>
            <a:off x="8849360" y="2399030"/>
            <a:ext cx="1703705" cy="551180"/>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8950960" y="2468880"/>
            <a:ext cx="1393190" cy="48768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p:custDataLst>
              <p:tags r:id="rId3"/>
            </p:custDataLst>
          </p:nvPr>
        </p:nvPicPr>
        <p:blipFill>
          <a:blip r:embed="rId4"/>
          <a:stretch>
            <a:fillRect/>
          </a:stretch>
        </p:blipFill>
        <p:spPr>
          <a:xfrm>
            <a:off x="5840095" y="2884805"/>
            <a:ext cx="5873750" cy="984250"/>
          </a:xfrm>
          <a:prstGeom prst="rect">
            <a:avLst/>
          </a:prstGeom>
        </p:spPr>
      </p:pic>
      <p:sp>
        <p:nvSpPr>
          <p:cNvPr id="7" name="矩形 6"/>
          <p:cNvSpPr/>
          <p:nvPr/>
        </p:nvSpPr>
        <p:spPr>
          <a:xfrm>
            <a:off x="8236585" y="2135505"/>
            <a:ext cx="1591945" cy="99250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a:t>
            </a:r>
            <a:r>
              <a:rPr lang="zh-CN" altLang="en-US" b="1" dirty="0">
                <a:solidFill>
                  <a:srgbClr val="1387B7"/>
                </a:solidFill>
                <a:cs typeface="Segoe UI Black" panose="020B0A02040204020203" pitchFamily="34" charset="0"/>
                <a:sym typeface="Arial" panose="020B0604020202020204" pitchFamily="34" charset="0"/>
              </a:rPr>
              <a:t>        </a:t>
            </a:r>
            <a:r>
              <a:rPr lang="en-US" altLang="zh-CN" b="1" dirty="0">
                <a:solidFill>
                  <a:srgbClr val="1387B7"/>
                </a:solidFill>
                <a:cs typeface="Segoe UI Black" panose="020B0A02040204020203" pitchFamily="34" charset="0"/>
                <a:sym typeface="Arial" panose="020B0604020202020204" pitchFamily="34" charset="0"/>
              </a:rPr>
              <a:t>(</a:t>
            </a:r>
            <a:r>
              <a:rPr lang="zh-CN" altLang="en-US" b="1" dirty="0">
                <a:solidFill>
                  <a:srgbClr val="1387B7"/>
                </a:solidFill>
                <a:cs typeface="Segoe UI Black" panose="020B0A02040204020203" pitchFamily="34" charset="0"/>
                <a:sym typeface="Arial" panose="020B0604020202020204" pitchFamily="34" charset="0"/>
              </a:rPr>
              <a:t>数据流</a:t>
            </a:r>
            <a:r>
              <a:rPr lang="en-US" altLang="zh-CN" b="1" dirty="0">
                <a:solidFill>
                  <a:srgbClr val="1387B7"/>
                </a:solidFill>
                <a:cs typeface="Segoe UI Black" panose="020B0A02040204020203" pitchFamily="34" charset="0"/>
                <a:sym typeface="Arial" panose="020B0604020202020204" pitchFamily="34" charset="0"/>
              </a:rPr>
              <a:t>)</a:t>
            </a:r>
            <a:endParaRPr lang="zh-CN" altLang="en-US"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rgbClr val="1387B7"/>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rgbClr val="1387B7"/>
                </a:solidFill>
                <a:sym typeface="Arial" panose="020B0604020202020204" pitchFamily="34" charset="0"/>
              </a:rPr>
              <a:t>时钟驱动   </a:t>
            </a:r>
            <a:r>
              <a:rPr lang="zh-CN" altLang="en-US" sz="2600" b="1" dirty="0">
                <a:solidFill>
                  <a:srgbClr val="1387B7"/>
                </a:solidFill>
                <a:cs typeface="Segoe UI Black" panose="020B0A02040204020203" pitchFamily="34" charset="0"/>
                <a:sym typeface="Arial" panose="020B0604020202020204" pitchFamily="34" charset="0"/>
              </a:rPr>
              <a:t>（控制流）</a:t>
            </a:r>
            <a:endParaRPr lang="zh-CN" altLang="en-US" sz="2600"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endParaRPr lang="zh-CN" altLang="en-US" sz="26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rgbClr val="1387B7"/>
                </a:solidFill>
                <a:sym typeface="Arial" panose="020B0604020202020204" pitchFamily="34" charset="0"/>
              </a:rPr>
              <a:t>共享通路（总线）、专用通路</a:t>
            </a:r>
            <a:endParaRPr lang="zh-CN" altLang="en-US" sz="2600" dirty="0">
              <a:solidFill>
                <a:srgbClr val="1387B7"/>
              </a:solidFill>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微操作控制信号的时序安排</a:t>
            </a:r>
            <a:endParaRPr lang="zh-CN" altLang="en-US" sz="26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944880" y="819150"/>
            <a:ext cx="9004300" cy="7239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989330" y="1946275"/>
            <a:ext cx="8496300" cy="104140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944880" y="3390900"/>
            <a:ext cx="8731250" cy="1085850"/>
          </a:xfrm>
          <a:prstGeom prst="rect">
            <a:avLst/>
          </a:prstGeom>
        </p:spPr>
      </p:pic>
      <p:pic>
        <p:nvPicPr>
          <p:cNvPr id="5" name="图片 4"/>
          <p:cNvPicPr>
            <a:picLocks noChangeAspect="1"/>
          </p:cNvPicPr>
          <p:nvPr>
            <p:custDataLst>
              <p:tags r:id="rId7"/>
            </p:custDataLst>
          </p:nvPr>
        </p:nvPicPr>
        <p:blipFill>
          <a:blip r:embed="rId8"/>
          <a:stretch>
            <a:fillRect/>
          </a:stretch>
        </p:blipFill>
        <p:spPr>
          <a:xfrm>
            <a:off x="944880" y="4909820"/>
            <a:ext cx="9112250" cy="939800"/>
          </a:xfrm>
          <a:prstGeom prst="rect">
            <a:avLst/>
          </a:prstGeom>
        </p:spPr>
      </p:pic>
      <p:sp>
        <p:nvSpPr>
          <p:cNvPr id="6" name="文本框 5"/>
          <p:cNvSpPr txBox="1"/>
          <p:nvPr/>
        </p:nvSpPr>
        <p:spPr>
          <a:xfrm>
            <a:off x="60960" y="5078095"/>
            <a:ext cx="4064000" cy="368300"/>
          </a:xfrm>
          <a:prstGeom prst="rect">
            <a:avLst/>
          </a:prstGeom>
          <a:noFill/>
        </p:spPr>
        <p:txBody>
          <a:bodyPr wrap="square" rtlCol="0">
            <a:spAutoFit/>
          </a:bodyPr>
          <a:p>
            <a:r>
              <a:rPr lang="en-US" altLang="zh-CN">
                <a:solidFill>
                  <a:srgbClr val="FF0000"/>
                </a:solidFill>
              </a:rPr>
              <a:t>572</a:t>
            </a:r>
            <a:r>
              <a:rPr lang="zh-CN" altLang="en-US">
                <a:solidFill>
                  <a:srgbClr val="FF0000"/>
                </a:solidFill>
              </a:rPr>
              <a:t>拍</a:t>
            </a:r>
            <a:endParaRPr lang="zh-CN" altLang="en-US">
              <a:solidFill>
                <a:srgbClr val="FF0000"/>
              </a:solidFill>
            </a:endParaRPr>
          </a:p>
        </p:txBody>
      </p:sp>
      <p:sp>
        <p:nvSpPr>
          <p:cNvPr id="7" name="矩形 6"/>
          <p:cNvSpPr/>
          <p:nvPr/>
        </p:nvSpPr>
        <p:spPr>
          <a:xfrm>
            <a:off x="1688465" y="5387340"/>
            <a:ext cx="533400" cy="207645"/>
          </a:xfrm>
          <a:prstGeom prst="rect">
            <a:avLst/>
          </a:prstGeom>
          <a:ln w="38100">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矩形 8"/>
          <p:cNvSpPr/>
          <p:nvPr>
            <p:custDataLst>
              <p:tags r:id="rId9"/>
            </p:custDataLst>
          </p:nvPr>
        </p:nvSpPr>
        <p:spPr>
          <a:xfrm>
            <a:off x="1688465" y="3914140"/>
            <a:ext cx="533400" cy="207645"/>
          </a:xfrm>
          <a:prstGeom prst="rect">
            <a:avLst/>
          </a:prstGeom>
          <a:ln w="38100">
            <a:solidFill>
              <a:srgbClr val="0066FF"/>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矩形 9"/>
          <p:cNvSpPr/>
          <p:nvPr>
            <p:custDataLst>
              <p:tags r:id="rId10"/>
            </p:custDataLst>
          </p:nvPr>
        </p:nvSpPr>
        <p:spPr>
          <a:xfrm>
            <a:off x="1688465" y="2440940"/>
            <a:ext cx="533400" cy="207645"/>
          </a:xfrm>
          <a:prstGeom prst="rect">
            <a:avLst/>
          </a:prstGeom>
          <a:ln w="38100">
            <a:solidFill>
              <a:srgbClr val="FFC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矩形 10"/>
          <p:cNvSpPr/>
          <p:nvPr>
            <p:custDataLst>
              <p:tags r:id="rId11"/>
            </p:custDataLst>
          </p:nvPr>
        </p:nvSpPr>
        <p:spPr>
          <a:xfrm>
            <a:off x="1644015" y="1076960"/>
            <a:ext cx="533400" cy="207645"/>
          </a:xfrm>
          <a:prstGeom prst="rect">
            <a:avLst/>
          </a:prstGeom>
          <a:ln w="38100">
            <a:solidFill>
              <a:srgbClr val="FF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endParaRPr lang="zh-CN" altLang="en-US" dirty="0"/>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dirty="0" err="1">
                  <a:latin typeface="微软雅黑" panose="020B0503020204020204" pitchFamily="34" charset="-122"/>
                  <a:ea typeface="微软雅黑" panose="020B0503020204020204" pitchFamily="34" charset="-122"/>
                </a:rPr>
                <a:t>Func</a:t>
              </a:r>
              <a:endParaRPr lang="en-US" altLang="zh-CN" sz="1705"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endParaRPr lang="en-US" altLang="zh-CN" sz="1600" b="1" kern="0" dirty="0">
                    <a:latin typeface="微软雅黑" panose="020B0503020204020204" pitchFamily="34" charset="-122"/>
                    <a:ea typeface="微软雅黑" panose="020B0503020204020204" pitchFamily="34" charset="-122"/>
                  </a:endParaRP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总线</a:t>
                  </a:r>
                  <a:endParaRPr lang="en-US" altLang="zh-CN" sz="1705"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a:latin typeface="微软雅黑" panose="020B0503020204020204" pitchFamily="34" charset="-122"/>
                <a:ea typeface="微软雅黑" panose="020B0503020204020204" pitchFamily="34" charset="-122"/>
              </a:rPr>
              <a:t>Funct</a:t>
            </a:r>
            <a:endParaRPr lang="en-US" altLang="zh-CN" sz="1705"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endParaRPr>
                </a:p>
              </p:txBody>
            </p:sp>
            <p:sp>
              <p:nvSpPr>
                <p:cNvPr id="118" name="矩形 117"/>
                <p:cNvSpPr/>
                <p:nvPr/>
              </p:nvSpPr>
              <p:spPr>
                <a:xfrm rot="16200000">
                  <a:off x="10437745" y="5760383"/>
                  <a:ext cx="559950"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endPar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endParaRPr lang="zh-CN" altLang="en-US" dirty="0"/>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新值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5"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endPar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旧值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46" name="直接连接符 45"/>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700">
                <a:lnSpc>
                  <a:spcPts val="2250"/>
                </a:lnSpc>
              </a:pPr>
              <a:r>
                <a:rPr sz="1895"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5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endParaRPr lang="zh-CN" altLang="en-US" dirty="0"/>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组合逻辑</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endPar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0" kern="0">
              <a:solidFill>
                <a:prstClr val="white"/>
              </a:solidFill>
              <a:latin typeface="等线" panose="02010600030101010101" charset="-122"/>
              <a:ea typeface="等线" panose="02010600030101010101"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5" dirty="0"/>
              <a:t>…</a:t>
            </a:r>
            <a:endParaRPr lang="zh-CN" altLang="en-US" sz="3035"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700">
                <a:lnSpc>
                  <a:spcPts val="2250"/>
                </a:lnSpc>
              </a:pPr>
              <a:r>
                <a:rPr lang="zh-CN" altLang="en-US" sz="1950" b="1" dirty="0">
                  <a:solidFill>
                    <a:srgbClr val="FF0000"/>
                  </a:solidFill>
                  <a:latin typeface="微软雅黑" panose="020B0503020204020204" pitchFamily="34" charset="-122"/>
                  <a:ea typeface="微软雅黑" panose="020B0503020204020204" pitchFamily="34" charset="-122"/>
                  <a:cs typeface="Century" panose="02040604050505020304"/>
                </a:rPr>
                <a:t>数据通路最小时钟周期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700">
                <a:lnSpc>
                  <a:spcPts val="2250"/>
                </a:lnSpc>
              </a:pPr>
              <a:r>
                <a:rPr lang="zh-CN" altLang="en-US" sz="1895" b="1" spc="-55" dirty="0">
                  <a:solidFill>
                    <a:srgbClr val="FF0000"/>
                  </a:solidFill>
                  <a:latin typeface="微软雅黑" panose="020B0503020204020204" pitchFamily="34" charset="-122"/>
                  <a:ea typeface="微软雅黑" panose="020B0503020204020204" pitchFamily="34" charset="-122"/>
                  <a:cs typeface="Century" panose="02040604050505020304"/>
                </a:rPr>
                <a:t>关键路径延迟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700">
                <a:lnSpc>
                  <a:spcPts val="1975"/>
                </a:lnSpc>
              </a:pPr>
              <a:r>
                <a:rPr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5"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endParaRPr lang="zh-CN" altLang="en-US" dirty="0"/>
          </a:p>
        </p:txBody>
      </p:sp>
      <p:sp>
        <p:nvSpPr>
          <p:cNvPr id="4" name="TextBox 24"/>
          <p:cNvSpPr txBox="1"/>
          <p:nvPr/>
        </p:nvSpPr>
        <p:spPr>
          <a:xfrm>
            <a:off x="2960724" y="893034"/>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5" dirty="0"/>
              <a:t>…</a:t>
            </a:r>
            <a:endParaRPr lang="zh-CN" altLang="en-US" sz="3035"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700">
                <a:lnSpc>
                  <a:spcPts val="2250"/>
                </a:lnSpc>
              </a:pPr>
              <a:r>
                <a:rPr lang="zh-CN" altLang="en-US" sz="1895" spc="-55" dirty="0">
                  <a:solidFill>
                    <a:srgbClr val="FF0000"/>
                  </a:solidFill>
                  <a:latin typeface="微软雅黑" panose="020B0503020204020204" pitchFamily="34" charset="-122"/>
                  <a:ea typeface="微软雅黑" panose="020B0503020204020204" pitchFamily="34" charset="-122"/>
                  <a:cs typeface="Century" panose="02040604050505020304"/>
                </a:rPr>
                <a:t>最短路径延迟</a:t>
              </a:r>
              <a:endParaRPr sz="1950"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endParaRPr lang="zh-CN" altLang="en-US" dirty="0"/>
          </a:p>
        </p:txBody>
      </p:sp>
      <p:pic>
        <p:nvPicPr>
          <p:cNvPr id="5" name="内容占位符 4"/>
          <p:cNvPicPr>
            <a:picLocks noGrp="1" noChangeAspect="1"/>
          </p:cNvPicPr>
          <p:nvPr>
            <p:ph idx="1"/>
          </p:nvPr>
        </p:nvPicPr>
        <p:blipFill rotWithShape="1">
          <a:blip r:embed="rId1"/>
          <a:srcRect l="-265" t="4286" r="265" b="369"/>
          <a:stretch>
            <a:fillRect/>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p:nvPr/>
        </p:nvSpPr>
        <p:spPr bwMode="auto">
          <a:xfrm>
            <a:off x="7270288" y="1903614"/>
            <a:ext cx="4368337" cy="434949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endParaRPr lang="zh-CN" altLang="en-US" dirty="0"/>
          </a:p>
        </p:txBody>
      </p:sp>
      <p:sp>
        <p:nvSpPr>
          <p:cNvPr id="3" name="内容占位符 2"/>
          <p:cNvSpPr>
            <a:spLocks noGrp="1"/>
          </p:cNvSpPr>
          <p:nvPr>
            <p:ph idx="1"/>
          </p:nvPr>
        </p:nvSpPr>
        <p:spPr>
          <a:xfrm>
            <a:off x="487822" y="942764"/>
            <a:ext cx="11573113"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endParaRPr lang="zh-CN" altLang="en-US"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endParaRPr lang="zh-CN" altLang="en-US" dirty="0"/>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p:cNvSpPr/>
              <p:nvPr/>
            </p:nvSpPr>
            <p:spPr>
              <a:xfrm>
                <a:off x="7488880" y="4754061"/>
                <a:ext cx="663080" cy="374450"/>
              </a:xfrm>
              <a:prstGeom prst="rect">
                <a:avLst/>
              </a:prstGeom>
            </p:spPr>
            <p:txBody>
              <a:bodyPr wrap="none">
                <a:spAutoFit/>
              </a:bodyPr>
              <a:lstStyle/>
              <a:p>
                <a:r>
                  <a:rPr lang="en-US" altLang="zh-CN" sz="1705"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0"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0"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0" dirty="0">
                <a:latin typeface="Arial" panose="020B0604020202020204" pitchFamily="34" charset="0"/>
              </a:endParaRPr>
            </a:p>
          </p:txBody>
        </p:sp>
      </p:grpSp>
      <p:graphicFrame>
        <p:nvGraphicFramePr>
          <p:cNvPr id="124" name="表格 123"/>
          <p:cNvGraphicFramePr>
            <a:graphicFrameLocks noGrp="1"/>
          </p:cNvGraphicFramePr>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0"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8" name="表格 187"/>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9" name="表格 188"/>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6" y="2960862"/>
            <a:ext cx="2652442" cy="801976"/>
            <a:chOff x="9570959" y="3334756"/>
            <a:chExt cx="2797497" cy="845834"/>
          </a:xfrm>
        </p:grpSpPr>
        <p:sp>
          <p:nvSpPr>
            <p:cNvPr id="25" name="Text Box 36"/>
            <p:cNvSpPr txBox="1">
              <a:spLocks noChangeArrowheads="1"/>
            </p:cNvSpPr>
            <p:nvPr/>
          </p:nvSpPr>
          <p:spPr bwMode="auto">
            <a:xfrm>
              <a:off x="11566688" y="3334756"/>
              <a:ext cx="801768" cy="40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endParaRPr lang="en-US" altLang="zh-CN" sz="3790"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endParaRPr lang="zh-CN" altLang="en-US" dirty="0"/>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400"/>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主存</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400">
                  <a:defRPr/>
                </a:pPr>
                <a:r>
                  <a:rPr lang="en-US" altLang="zh-CN" sz="170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895"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5" kern="0" dirty="0">
                <a:solidFill>
                  <a:schemeClr val="accent5">
                    <a:lumMod val="60000"/>
                    <a:lumOff val="40000"/>
                  </a:schemeClr>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400">
                <a:defRPr/>
              </a:pPr>
              <a:r>
                <a:rPr lang="en-US" altLang="zh-CN" sz="1515"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400">
                <a:defRPr/>
              </a:pPr>
              <a:endParaRPr lang="zh-CN" altLang="en-US" sz="2655" i="1" kern="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400">
                  <a:defRPr/>
                </a:pPr>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寄存器堆</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5"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565" eaLnBrk="1" fontAlgn="auto" latinLnBrk="0" hangingPunct="1">
                <a:lnSpc>
                  <a:spcPct val="100000"/>
                </a:lnSpc>
                <a:spcBef>
                  <a:spcPts val="0"/>
                </a:spcBef>
                <a:spcAft>
                  <a:spcPts val="0"/>
                </a:spcAft>
                <a:buClrTx/>
                <a:buSzTx/>
                <a:buFontTx/>
                <a:buNone/>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5" dirty="0">
                  <a:solidFill>
                    <a:srgbClr val="7030A0"/>
                  </a:solidFill>
                </a:rPr>
                <a:t>bus1</a:t>
              </a:r>
              <a:endParaRPr lang="zh-CN" altLang="en-US" sz="1895"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B0F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6" name="矩形 25"/>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1" name="矩形 30"/>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2" name="直接连接符 31"/>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p:cNvCxnSpPr>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7" name="组合 36"/>
          <p:cNvGrpSpPr/>
          <p:nvPr/>
        </p:nvGrpSpPr>
        <p:grpSpPr>
          <a:xfrm>
            <a:off x="2450577" y="3303617"/>
            <a:ext cx="895565" cy="1370404"/>
            <a:chOff x="2153669" y="3581315"/>
            <a:chExt cx="981236" cy="1387999"/>
          </a:xfrm>
        </p:grpSpPr>
        <p:sp>
          <p:nvSpPr>
            <p:cNvPr id="38" name="矩形 3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0" name="矩形 3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42" name="矩形 41"/>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 name="矩形 45"/>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48" name="矩形 47"/>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49" name="矩形 48"/>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0" name="矩形 49"/>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51" name="矩形 50"/>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4823256" y="347340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5" name="矩形 54"/>
          <p:cNvSpPr/>
          <p:nvPr/>
        </p:nvSpPr>
        <p:spPr>
          <a:xfrm>
            <a:off x="4824328" y="377762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56" name="矩形 55"/>
          <p:cNvSpPr/>
          <p:nvPr/>
        </p:nvSpPr>
        <p:spPr>
          <a:xfrm>
            <a:off x="4818000" y="4107545"/>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4823256" y="444381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5316892" y="3227979"/>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5178608" y="4210494"/>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0" name="矩形 59"/>
          <p:cNvSpPr/>
          <p:nvPr/>
        </p:nvSpPr>
        <p:spPr>
          <a:xfrm>
            <a:off x="5866794" y="3483146"/>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5859075" y="388085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65" name="流程图: 手动操作 64"/>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6" name="矩形 65"/>
          <p:cNvSpPr/>
          <p:nvPr/>
        </p:nvSpPr>
        <p:spPr>
          <a:xfrm>
            <a:off x="1354929" y="334934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7" name="流程图: 手动操作 66"/>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9" name="流程图: 手动操作 68"/>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10679789" y="355877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1" name="直接连接符 70"/>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003106" y="5186363"/>
            <a:ext cx="461986" cy="523995"/>
            <a:chOff x="7239187" y="4876233"/>
            <a:chExt cx="506180" cy="574121"/>
          </a:xfrm>
        </p:grpSpPr>
        <p:sp>
          <p:nvSpPr>
            <p:cNvPr id="74" name="平行四边形 73"/>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178354" y="390222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0" name="矩形 79"/>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2" name="任意多边形: 形状 323"/>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3" name="矩形 82"/>
          <p:cNvSpPr/>
          <p:nvPr/>
        </p:nvSpPr>
        <p:spPr>
          <a:xfrm rot="16200000">
            <a:off x="7702130" y="376060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84" name="矩形 83"/>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6" name="直接连接符 85"/>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9188340" y="3330681"/>
            <a:ext cx="869365" cy="1361582"/>
            <a:chOff x="2106940" y="3477998"/>
            <a:chExt cx="952529" cy="1491834"/>
          </a:xfrm>
        </p:grpSpPr>
        <p:sp>
          <p:nvSpPr>
            <p:cNvPr id="89" name="矩形 88"/>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0" name="矩形 89"/>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1" name="矩形 90"/>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2" name="矩形 91"/>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4" name="矩形 93"/>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5" name="矩形 94"/>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797871" y="505400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8" name="矩形 97"/>
          <p:cNvSpPr/>
          <p:nvPr/>
        </p:nvSpPr>
        <p:spPr>
          <a:xfrm>
            <a:off x="7917148" y="544836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9" name="矩形 98"/>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0" name="直接连接符 99"/>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2" name="直接连接符 101"/>
          <p:cNvCxnSpPr>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2" name="矩形 171"/>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3" name="矩形 172"/>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4" name="矩形 173"/>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p:cNvCxnSpPr>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4" name="矩形 183"/>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矩形 184"/>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6" name="直接连接符 185"/>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9" name="矩形 188"/>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3" name="矩形 192"/>
          <p:cNvSpPr/>
          <p:nvPr/>
        </p:nvSpPr>
        <p:spPr>
          <a:xfrm>
            <a:off x="3771188" y="5326270"/>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4" name="矩形 193"/>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96" name="流程图: 手动操作 195"/>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7" name="矩形 196"/>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p:cNvGrpSpPr/>
          <p:nvPr/>
        </p:nvGrpSpPr>
        <p:grpSpPr>
          <a:xfrm>
            <a:off x="7003106" y="5186363"/>
            <a:ext cx="461986" cy="523995"/>
            <a:chOff x="7239187" y="4876233"/>
            <a:chExt cx="506180" cy="574121"/>
          </a:xfrm>
        </p:grpSpPr>
        <p:sp>
          <p:nvSpPr>
            <p:cNvPr id="201" name="平行四边形 20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2" name="矩形 20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203" name="矩形 202"/>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204" name="矩形 203"/>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205" name="直接连接符 204"/>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13" name="直接连接符 212"/>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9188340" y="3330681"/>
            <a:ext cx="869365" cy="1361582"/>
            <a:chOff x="2106940" y="3477998"/>
            <a:chExt cx="952529" cy="1491834"/>
          </a:xfrm>
        </p:grpSpPr>
        <p:sp>
          <p:nvSpPr>
            <p:cNvPr id="216" name="矩形 21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17" name="矩形 21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18" name="矩形 21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9" name="矩形 21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0" name="矩形 219"/>
            <p:cNvSpPr/>
            <p:nvPr/>
          </p:nvSpPr>
          <p:spPr>
            <a:xfrm>
              <a:off x="2182706" y="4068361"/>
              <a:ext cx="760851" cy="548684"/>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数据</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sp>
          <p:nvSpPr>
            <p:cNvPr id="221" name="矩形 22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22" name="矩形 221"/>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23" name="矩形 222"/>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6" name="矩形 225"/>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9" name="矩形 228"/>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31" name="矩形 230"/>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32" name="直接连接符 231"/>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4" name="直接连接符 233"/>
          <p:cNvCxnSpPr>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83" name="矩形 28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84" name="矩形 28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285" name="矩形 28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grpSp>
        <p:nvGrpSpPr>
          <p:cNvPr id="289" name="组合 288"/>
          <p:cNvGrpSpPr/>
          <p:nvPr/>
        </p:nvGrpSpPr>
        <p:grpSpPr>
          <a:xfrm>
            <a:off x="2450577" y="3303617"/>
            <a:ext cx="895565" cy="1370404"/>
            <a:chOff x="2153669" y="3581315"/>
            <a:chExt cx="981236" cy="1387999"/>
          </a:xfrm>
        </p:grpSpPr>
        <p:sp>
          <p:nvSpPr>
            <p:cNvPr id="290" name="矩形 289"/>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92" name="矩形 29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93" name="矩形 29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94" name="直接连接符 293"/>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4625897" y="4389532"/>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6" name="矩形 31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a:off x="1429026" y="3715552"/>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3" name="矩形 322"/>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27" name="矩形 326"/>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8" name="矩形 327"/>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329" name="矩形 328"/>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S</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R</a:t>
              </a:r>
              <a:r>
                <a:rPr lang="en-US" altLang="zh-CN" sz="1515" kern="0" baseline="-25000" dirty="0" err="1">
                  <a:solidFill>
                    <a:sysClr val="window" lastClr="FFFFFF"/>
                  </a:solidFill>
                  <a:latin typeface="Calibri" panose="020F0502020204030204"/>
                  <a:ea typeface="宋体" panose="02010600030101010101" pitchFamily="2" charset="-122"/>
                </a:rPr>
                <a:t>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d</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49" name="矩形 348"/>
          <p:cNvSpPr/>
          <p:nvPr/>
        </p:nvSpPr>
        <p:spPr>
          <a:xfrm>
            <a:off x="4856430" y="485208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0" name="矩形 349"/>
          <p:cNvSpPr/>
          <p:nvPr/>
        </p:nvSpPr>
        <p:spPr>
          <a:xfrm>
            <a:off x="1304903" y="388921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8" name="组合 207"/>
          <p:cNvGrpSpPr/>
          <p:nvPr/>
        </p:nvGrpSpPr>
        <p:grpSpPr>
          <a:xfrm>
            <a:off x="7646448" y="3468098"/>
            <a:ext cx="469410" cy="860645"/>
            <a:chOff x="8064621" y="3840798"/>
            <a:chExt cx="495081" cy="907711"/>
          </a:xfrm>
        </p:grpSpPr>
        <p:sp>
          <p:nvSpPr>
            <p:cNvPr id="20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8" name="矩形 287"/>
            <p:cNvSpPr/>
            <p:nvPr/>
          </p:nvSpPr>
          <p:spPr>
            <a:xfrm>
              <a:off x="11263840" y="3936437"/>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3" name="矩形 30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04" name="矩形 30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05" name="矩形 30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06" name="矩形 30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07" name="矩形 30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08" name="矩形 30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9" name="矩形 30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3" name="组合 252"/>
          <p:cNvGrpSpPr/>
          <p:nvPr/>
        </p:nvGrpSpPr>
        <p:grpSpPr>
          <a:xfrm>
            <a:off x="1889290" y="3394413"/>
            <a:ext cx="239223" cy="429550"/>
            <a:chOff x="1992610" y="3763083"/>
            <a:chExt cx="252305" cy="453041"/>
          </a:xfrm>
        </p:grpSpPr>
        <p:sp>
          <p:nvSpPr>
            <p:cNvPr id="254" name="矩形 253"/>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0" name="组合 329"/>
          <p:cNvGrpSpPr/>
          <p:nvPr/>
        </p:nvGrpSpPr>
        <p:grpSpPr>
          <a:xfrm>
            <a:off x="4189041" y="1577541"/>
            <a:ext cx="621104" cy="1383549"/>
            <a:chOff x="4249767" y="1888664"/>
            <a:chExt cx="655071" cy="1459212"/>
          </a:xfrm>
        </p:grpSpPr>
        <p:sp>
          <p:nvSpPr>
            <p:cNvPr id="331"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32" name="矩形 331"/>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3" name="矩形 332"/>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34" name="矩形 333"/>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1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5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1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20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5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5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1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5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1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1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2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378835" y="642620"/>
            <a:ext cx="5434330" cy="5572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endParaRPr lang="zh-CN" altLang="en-US"/>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8" name="矩形 37"/>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382833" y="3049806"/>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p:cNvSpPr>
              <a:spLocks noChangeShapeType="1"/>
            </p:cNvSpPr>
            <p:nvPr/>
          </p:nvSpPr>
          <p:spPr bwMode="auto">
            <a:xfrm rot="16200000">
              <a:off x="5404893" y="3230872"/>
              <a:ext cx="31035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363334" y="4003508"/>
            <a:ext cx="1376750" cy="1462512"/>
            <a:chOff x="1363334" y="4003508"/>
            <a:chExt cx="1376750" cy="1462512"/>
          </a:xfrm>
        </p:grpSpPr>
        <p:sp>
          <p:nvSpPr>
            <p:cNvPr id="192" name="Text Box 36"/>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p:cNvSpPr>
              <a:spLocks noChangeShapeType="1"/>
            </p:cNvSpPr>
            <p:nvPr/>
          </p:nvSpPr>
          <p:spPr bwMode="auto">
            <a:xfrm flipH="1">
              <a:off x="1879695" y="4743009"/>
              <a:ext cx="733167"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rot="5400000" flipV="1">
              <a:off x="1462233" y="5107428"/>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213" name="Text Box 36"/>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endParaRPr lang="zh-CN" altLang="en-US"/>
          </a:p>
        </p:txBody>
      </p:sp>
      <p:pic>
        <p:nvPicPr>
          <p:cNvPr id="18" name="图片 17"/>
          <p:cNvPicPr>
            <a:picLocks noChangeAspect="1"/>
          </p:cNvPicPr>
          <p:nvPr/>
        </p:nvPicPr>
        <p:blipFill>
          <a:blip r:embed="rId1"/>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2"/>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1809">
        <p:fade/>
      </p:transition>
    </mc:Choice>
    <mc:Fallback>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endParaRPr lang="zh-CN" altLang="en-US" dirty="0"/>
          </a:p>
        </p:txBody>
      </p:sp>
      <p:graphicFrame>
        <p:nvGraphicFramePr>
          <p:cNvPr id="4" name="表格 3"/>
          <p:cNvGraphicFramePr>
            <a:graphicFrameLocks noGrp="1"/>
          </p:cNvGraphicFramePr>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gridCol w="2931874"/>
                <a:gridCol w="7929118"/>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endParaRPr lang="zh-CN" altLang="en-US" dirty="0"/>
          </a:p>
        </p:txBody>
      </p:sp>
      <p:sp>
        <p:nvSpPr>
          <p:cNvPr id="4" name="TextBox 24"/>
          <p:cNvSpPr txBox="1"/>
          <p:nvPr/>
        </p:nvSpPr>
        <p:spPr>
          <a:xfrm>
            <a:off x="1091724" y="1017401"/>
            <a:ext cx="10300194" cy="3977005"/>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endPar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endPar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FF0000"/>
                  </a:solidFill>
                </a:rPr>
                <a:t>机器周期（取指令）</a:t>
              </a:r>
              <a:endParaRPr lang="zh-CN" altLang="el-GR" sz="1705"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机器周期（译码）</a:t>
              </a:r>
              <a:endParaRPr lang="zh-CN" altLang="el-GR" sz="1705"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机器周期（执行）</a:t>
              </a:r>
              <a:endParaRPr lang="zh-CN" altLang="el-GR" sz="1705"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机器周期（写回）</a:t>
              </a:r>
              <a:endParaRPr lang="zh-CN" altLang="el-GR" sz="1705"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accent5"/>
                  </a:solidFill>
                </a:rPr>
                <a:t>指令周期</a:t>
              </a:r>
              <a:endParaRPr lang="zh-CN" altLang="el-GR" sz="1705"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5"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5"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5"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5" dirty="0">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9358647" y="3717323"/>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endParaRPr lang="zh-CN" altLang="en-US"/>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2"/>
    </p:custData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1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1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1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1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b="10195"/>
            <a:stretch>
              <a:fillRect/>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1">
              <a:clrChange>
                <a:clrFrom>
                  <a:srgbClr val="FFFFFF"/>
                </a:clrFrom>
                <a:clrTo>
                  <a:srgbClr val="FFFFFF">
                    <a:alpha val="0"/>
                  </a:srgbClr>
                </a:clrTo>
              </a:clrChange>
            </a:blip>
            <a:srcRect b="9064"/>
            <a:stretch>
              <a:fillRect/>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b="8317"/>
            <a:stretch>
              <a:fillRect/>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1" b="9619"/>
            <a:stretch>
              <a:fillRect/>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b="8617"/>
            <a:stretch>
              <a:fillRect/>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OP=35</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1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3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4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5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1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2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2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2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3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25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30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40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45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6.1 </a:t>
            </a:r>
            <a:r>
              <a:rPr lang="zh-CN" altLang="en-US" b="1" dirty="0">
                <a:solidFill>
                  <a:srgbClr val="C00000"/>
                </a:solidFill>
                <a:effectLst>
                  <a:outerShdw blurRad="38100" dist="38100" dir="2700000" algn="tl">
                    <a:srgbClr val="000000">
                      <a:alpha val="43137"/>
                    </a:srgbClr>
                  </a:outerShdw>
                </a:effectLst>
              </a:rPr>
              <a:t>中央处理器概述</a:t>
            </a:r>
            <a:endParaRPr lang="zh-CN" altLang="en-US"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r="1840" b="10196"/>
            <a:stretch>
              <a:fillRect/>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1">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t="10833" b="7389"/>
            <a:stretch>
              <a:fillRect/>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9998" b="10082"/>
            <a:stretch>
              <a:fillRect/>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t="7977" b="10243"/>
            <a:stretch>
              <a:fillRect/>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7" name="矩形 37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08" name="表格 307"/>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1" name="表格 310"/>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2" name="表格 31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3" name="表格 312"/>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OP=4</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6bits</a:t>
              </a:r>
              <a:endParaRPr lang="zh-CN" altLang="en-US" sz="1400" b="1" kern="0" dirty="0">
                <a:solidFill>
                  <a:srgbClr val="0070C0"/>
                </a:solidFill>
                <a:latin typeface="+mj-lt"/>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16bits</a:t>
              </a:r>
              <a:endParaRPr lang="zh-CN" altLang="en-US" sz="1400" b="1" kern="0" dirty="0">
                <a:solidFill>
                  <a:srgbClr val="0070C0"/>
                </a:solidFill>
                <a:latin typeface="+mj-lt"/>
                <a:ea typeface="华文细黑" panose="02010600040101010101"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1">
                  <a:clrChange>
                    <a:clrFrom>
                      <a:srgbClr val="FFFFFF"/>
                    </a:clrFrom>
                    <a:clrTo>
                      <a:srgbClr val="FFFFFF">
                        <a:alpha val="0"/>
                      </a:srgbClr>
                    </a:clrTo>
                  </a:clrChange>
                </a:blip>
                <a:srcRect b="8337"/>
                <a:stretch>
                  <a:fillRect/>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3" name="矩形 922"/>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5" name="矩形 974"/>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7" name="矩形 96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1">
                    <a:clrChange>
                      <a:clrFrom>
                        <a:srgbClr val="FFFFFF"/>
                      </a:clrFrom>
                      <a:clrTo>
                        <a:srgbClr val="FFFFFF">
                          <a:alpha val="0"/>
                        </a:srgbClr>
                      </a:clrTo>
                    </a:clrChange>
                  </a:blip>
                  <a:srcRect b="9678"/>
                  <a:stretch>
                    <a:fillRect/>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ln>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1">
                <a:clrChange>
                  <a:clrFrom>
                    <a:srgbClr val="FFFFFF"/>
                  </a:clrFrom>
                  <a:clrTo>
                    <a:srgbClr val="FFFFFF">
                      <a:alpha val="0"/>
                    </a:srgbClr>
                  </a:clrTo>
                </a:clrChange>
              </a:blip>
              <a:srcRect t="8220" b="6749"/>
              <a:stretch>
                <a:fillRect/>
              </a:stretch>
            </p:blipFill>
            <p:spPr>
              <a:xfrm>
                <a:off x="4175733" y="501096"/>
                <a:ext cx="552450" cy="396858"/>
              </a:xfrm>
              <a:prstGeom prst="rect">
                <a:avLst/>
              </a:prstGeom>
              <a:solidFill>
                <a:schemeClr val="accent1">
                  <a:lumMod val="20000"/>
                  <a:lumOff val="80000"/>
                </a:schemeClr>
              </a:solidFill>
            </p:spPr>
          </p:pic>
        </p:grpSp>
      </p:grpSp>
    </p:spTree>
    <p:custDataLst>
      <p:tags r:id="rId2"/>
    </p:custData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OP=8</a:t>
              </a:r>
              <a:endParaRPr lang="zh-CN" altLang="en-US" sz="1400" b="1" kern="0" dirty="0">
                <a:solidFill>
                  <a:sysClr val="window" lastClr="FFFFFF"/>
                </a:solidFill>
                <a:latin typeface="+mj-lt"/>
                <a:ea typeface="宋体" panose="02010600030101010101" pitchFamily="2" charset="-122"/>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panose="020F0502020204030204"/>
                  <a:ea typeface="宋体" panose="02010600030101010101" pitchFamily="2" charset="-122"/>
                </a:rPr>
                <a:t>000000</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panose="020F0502020204030204"/>
                  <a:ea typeface="宋体" panose="02010600030101010101" pitchFamily="2" charset="-122"/>
                </a:rPr>
                <a:t>shamt</a:t>
              </a:r>
              <a:endParaRPr lang="zh-CN" altLang="en-US" sz="1600" b="1" kern="0" baseline="-25000" dirty="0">
                <a:solidFill>
                  <a:sysClr val="window" lastClr="FFFFFF"/>
                </a:solidFill>
                <a:latin typeface="Calibri" panose="020F0502020204030204"/>
                <a:ea typeface="宋体" panose="02010600030101010101" pitchFamily="2" charset="-122"/>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panose="020F0502020204030204"/>
                  <a:ea typeface="宋体" panose="02010600030101010101" pitchFamily="2" charset="-122"/>
                </a:rPr>
                <a:t>funct</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矩形 530"/>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3" name="矩形 522"/>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1">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1" name="直接连接符 290"/>
            <p:cNvCxnSpPr/>
            <p:nvPr/>
          </p:nvCxnSpPr>
          <p:spPr>
            <a:xfrm>
              <a:off x="7545804" y="4882812"/>
              <a:ext cx="0" cy="288015"/>
            </a:xfrm>
            <a:prstGeom prst="line">
              <a:avLst/>
            </a:prstGeom>
            <a:noFill/>
            <a:ln w="57150">
              <a:solidFill>
                <a:srgbClr val="ED7D31"/>
              </a:solidFill>
              <a:rou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endParaRPr lang="zh-CN" altLang="en-US" dirty="0"/>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gridCol w="2277689"/>
                <a:gridCol w="2612934"/>
              </a:tblGrid>
              <a:tr h="482033">
                <a:tc>
                  <a:txBody>
                    <a:bodyPr/>
                    <a:lstStyle/>
                    <a:p>
                      <a:pPr algn="ctr"/>
                      <a:r>
                        <a:rPr lang="zh-CN" altLang="en-US" sz="1900" dirty="0"/>
                        <a:t>时钟</a:t>
                      </a:r>
                      <a:endParaRPr lang="zh-CN" altLang="en-US" sz="1900" dirty="0"/>
                    </a:p>
                  </a:txBody>
                  <a:tcPr marL="87631" marR="87631" marT="43815" marB="43815" anchor="ctr" anchorCtr="1"/>
                </a:tc>
                <a:tc>
                  <a:txBody>
                    <a:bodyPr/>
                    <a:lstStyle/>
                    <a:p>
                      <a:pPr algn="ctr"/>
                      <a:r>
                        <a:rPr lang="zh-CN" altLang="en-US" sz="1900" dirty="0"/>
                        <a:t>功能</a:t>
                      </a:r>
                      <a:endParaRPr lang="zh-CN" altLang="en-US" sz="1900" dirty="0"/>
                    </a:p>
                  </a:txBody>
                  <a:tcPr marL="87631" marR="87631" marT="43815" marB="43815" anchor="ctr" anchorCtr="1"/>
                </a:tc>
                <a:tc>
                  <a:txBody>
                    <a:bodyPr/>
                    <a:lstStyle/>
                    <a:p>
                      <a:pPr algn="ctr"/>
                      <a:r>
                        <a:rPr lang="zh-CN" altLang="en-US" sz="1900" dirty="0"/>
                        <a:t>有效控制信号</a:t>
                      </a:r>
                      <a:endParaRPr lang="zh-CN" altLang="en-US" sz="1900" dirty="0"/>
                    </a:p>
                  </a:txBody>
                  <a:tcPr marL="87631" marR="87631" marT="43815" marB="43815" anchor="ctr" anchorCtr="1"/>
                </a:tc>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endParaRPr lang="en-US" altLang="zh-CN" sz="1900" dirty="0">
                        <a:sym typeface="Wingdings" panose="05000000000000000000" pitchFamily="2" charset="2"/>
                      </a:endParaRP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endParaRPr lang="zh-CN" altLang="en-US" sz="1900" dirty="0"/>
                    </a:p>
                  </a:txBody>
                  <a:tcPr marL="87631" marR="87631" marT="43815" marB="43815" anchor="ctr" anchorCtr="1"/>
                </a:tc>
                <a:tc>
                  <a:txBody>
                    <a:bodyPr/>
                    <a:lstStyle/>
                    <a:p>
                      <a:pPr algn="ctr"/>
                      <a:r>
                        <a:rPr lang="zh-CN" altLang="en-US" sz="1900" dirty="0"/>
                        <a:t>无</a:t>
                      </a:r>
                      <a:endParaRPr lang="zh-CN" altLang="en-US" sz="1900" dirty="0"/>
                    </a:p>
                  </a:txBody>
                  <a:tcPr marL="87631" marR="87631" marT="43815" marB="43815" anchor="ctr" anchorCtr="1"/>
                </a:tc>
              </a:tr>
            </a:tbl>
          </a:graphicData>
        </a:graphic>
      </p:graphicFrame>
      <p:sp>
        <p:nvSpPr>
          <p:cNvPr id="6" name="内容占位符 2"/>
          <p:cNvSpPr txBox="1"/>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endParaRPr lang="zh-CN" altLang="en-US" dirty="0"/>
          </a:p>
        </p:txBody>
      </p:sp>
      <p:grpSp>
        <p:nvGrpSpPr>
          <p:cNvPr id="119" name="组合 118"/>
          <p:cNvGrpSpPr/>
          <p:nvPr/>
        </p:nvGrpSpPr>
        <p:grpSpPr>
          <a:xfrm>
            <a:off x="9920836" y="4012032"/>
            <a:ext cx="1712850" cy="2364996"/>
            <a:chOff x="9920836" y="4012032"/>
            <a:chExt cx="1712850" cy="2364996"/>
          </a:xfrm>
        </p:grpSpPr>
        <p:sp>
          <p:nvSpPr>
            <p:cNvPr id="9" name="任意多边形: 形状 32"/>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 name="直接箭头连接符 16"/>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10450330" y="4012032"/>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8626376" y="4936154"/>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10800000">
              <a:off x="8920521" y="5882360"/>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箭头连接符 28"/>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flipH="1">
              <a:off x="6912813" y="4208882"/>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6914946" y="4970861"/>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1"/>
          <a:stretch>
            <a:fillRect/>
          </a:stretch>
        </p:blipFill>
        <p:spPr>
          <a:xfrm>
            <a:off x="202665" y="4412973"/>
            <a:ext cx="5123190" cy="2075939"/>
          </a:xfrm>
          <a:prstGeom prst="rect">
            <a:avLst/>
          </a:prstGeom>
        </p:spPr>
      </p:pic>
      <p:sp>
        <p:nvSpPr>
          <p:cNvPr id="150" name="矩形 149"/>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直接箭头连接符 25"/>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368761" y="2729387"/>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0" name="组合 59"/>
              <p:cNvGrpSpPr/>
              <p:nvPr/>
            </p:nvGrpSpPr>
            <p:grpSpPr>
              <a:xfrm rot="10800000">
                <a:off x="8903705" y="3472862"/>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endParaRPr lang="zh-CN" altLang="en-US" sz="1600" b="1" dirty="0"/>
            </a:p>
          </p:txBody>
        </p:sp>
      </p:grpSp>
      <p:grpSp>
        <p:nvGrpSpPr>
          <p:cNvPr id="120" name="组合 119"/>
          <p:cNvGrpSpPr/>
          <p:nvPr/>
        </p:nvGrpSpPr>
        <p:grpSpPr>
          <a:xfrm>
            <a:off x="5049993" y="1103834"/>
            <a:ext cx="6390166" cy="1682510"/>
            <a:chOff x="5049993" y="1103834"/>
            <a:chExt cx="6390166" cy="1682510"/>
          </a:xfrm>
        </p:grpSpPr>
        <p:sp>
          <p:nvSpPr>
            <p:cNvPr id="4" name="Rectangle 129"/>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3"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任意多边形: 形状 33"/>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任意多边形: 形状 32"/>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1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5851052" y="4991084"/>
            <a:ext cx="1137204"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88255" y="4990954"/>
            <a:ext cx="0" cy="307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8978363" y="3497715"/>
            <a:ext cx="0" cy="468827"/>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836528" y="3966543"/>
            <a:ext cx="131988"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a:off x="8830178" y="3973890"/>
            <a:ext cx="0" cy="331763"/>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36133"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7" name="表格 146"/>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6997029" y="3966542"/>
            <a:ext cx="2368185" cy="0"/>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79647" y="3966542"/>
            <a:ext cx="0" cy="577193"/>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9085907" y="5884742"/>
            <a:ext cx="0" cy="413758"/>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019867" y="6309785"/>
            <a:ext cx="1060227"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flipV="1">
            <a:off x="8580627" y="3472862"/>
            <a:ext cx="0" cy="478351"/>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26608"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5" name="椭圆 6"/>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7" name="任意多边形: 形状 30"/>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直线 17"/>
          <p:cNvSpPr>
            <a:spLocks noChangeShapeType="1"/>
          </p:cNvSpPr>
          <p:nvPr/>
        </p:nvSpPr>
        <p:spPr bwMode="auto">
          <a:xfrm>
            <a:off x="9080094" y="5286786"/>
            <a:ext cx="0" cy="241862"/>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p:cNvSpPr>
            <a:spLocks noChangeShapeType="1"/>
          </p:cNvSpPr>
          <p:nvPr/>
        </p:nvSpPr>
        <p:spPr bwMode="auto">
          <a:xfrm>
            <a:off x="8012724" y="3966542"/>
            <a:ext cx="0" cy="2329576"/>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p:cNvSpPr>
            <a:spLocks noChangeShapeType="1"/>
          </p:cNvSpPr>
          <p:nvPr/>
        </p:nvSpPr>
        <p:spPr bwMode="auto">
          <a:xfrm flipV="1">
            <a:off x="8012724" y="3966541"/>
            <a:ext cx="573586"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7" name="椭圆 13"/>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3" name="矩形 2"/>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A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52" name="表格 151"/>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1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b="5562"/>
          <a:stretch>
            <a:fillRect/>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a:t>
            </a:r>
            <a:endParaRPr lang="en-US" altLang="zh-CN" sz="2400" dirty="0"/>
          </a:p>
          <a:p>
            <a:pPr lvl="1">
              <a:lnSpc>
                <a:spcPct val="150000"/>
              </a:lnSpc>
            </a:pPr>
            <a:r>
              <a:rPr lang="zh-CN" altLang="en-US" sz="2400" dirty="0"/>
              <a:t>执行周期不同，定长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20" indent="-325120">
              <a:lnSpc>
                <a:spcPct val="150000"/>
              </a:lnSpc>
              <a:spcBef>
                <a:spcPts val="570"/>
              </a:spcBef>
              <a:spcAft>
                <a:spcPts val="570"/>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endParaRPr lang="zh-CN" altLang="en-US" sz="2400" dirty="0">
              <a:cs typeface="Segoe UI Black" panose="020B0A02040204020203" pitchFamily="34" charset="0"/>
              <a:sym typeface="Arial" panose="020B0604020202020204" pitchFamily="34" charset="0"/>
            </a:endParaRPr>
          </a:p>
          <a:p>
            <a:pPr>
              <a:lnSpc>
                <a:spcPct val="150000"/>
              </a:lnSpc>
            </a:pPr>
            <a:endParaRPr lang="en-US" altLang="zh-CN" sz="3000" dirty="0"/>
          </a:p>
          <a:p>
            <a:pPr lvl="1"/>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endParaRPr lang="zh-CN" altLang="en-US" dirty="0"/>
          </a:p>
        </p:txBody>
      </p:sp>
      <p:sp>
        <p:nvSpPr>
          <p:cNvPr id="3" name="内容占位符 2"/>
          <p:cNvSpPr>
            <a:spLocks noGrp="1"/>
          </p:cNvSpPr>
          <p:nvPr>
            <p:ph idx="1"/>
          </p:nvPr>
        </p:nvSpPr>
        <p:spPr/>
        <p:txBody>
          <a:bodyPr>
            <a:normAutofit/>
          </a:bodyPr>
          <a:lstStyle/>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不同计算机的差异性</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endParaRPr lang="zh-CN" altLang="en-US" sz="2000" b="1" i="0" dirty="0">
                <a:solidFill>
                  <a:srgbClr val="FF0000"/>
                </a:solidFill>
                <a:latin typeface="微软雅黑" panose="020B0503020204020204" pitchFamily="34" charset="-122"/>
                <a:ea typeface="微软雅黑" panose="020B0503020204020204" pitchFamily="34" charset="-122"/>
              </a:endParaRPr>
            </a:p>
          </p:txBody>
        </p:sp>
      </p:grpSp>
      <p:grpSp>
        <p:nvGrpSpPr>
          <p:cNvPr id="30" name="Group 5"/>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endParaRPr lang="zh-CN" altLang="en-US" sz="2000" b="1" i="0" dirty="0">
              <a:latin typeface="微软雅黑" panose="020B0503020204020204" pitchFamily="34" charset="-122"/>
              <a:ea typeface="微软雅黑" panose="020B0503020204020204" pitchFamily="34" charset="-122"/>
            </a:endParaRP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endParaRPr lang="zh-CN" altLang="en-US" sz="2000" b="1" i="0" dirty="0">
              <a:latin typeface="微软雅黑" panose="020B0503020204020204" pitchFamily="34" charset="-122"/>
              <a:ea typeface="微软雅黑" panose="020B0503020204020204" pitchFamily="34" charset="-122"/>
            </a:endParaRP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endParaRPr lang="zh-CN" altLang="en-US" sz="2000" b="1" i="0" dirty="0">
              <a:latin typeface="微软雅黑" panose="020B0503020204020204" pitchFamily="34" charset="-122"/>
              <a:ea typeface="微软雅黑" panose="020B0503020204020204" pitchFamily="34" charset="-122"/>
            </a:endParaRPr>
          </a:p>
        </p:txBody>
      </p:sp>
      <p:grpSp>
        <p:nvGrpSpPr>
          <p:cNvPr id="36" name="Group 11"/>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endParaRPr lang="en-US" altLang="zh-CN" sz="2000" b="1">
                <a:solidFill>
                  <a:srgbClr val="FF0000"/>
                </a:solidFill>
                <a:latin typeface="微软雅黑" panose="020B0503020204020204" pitchFamily="34" charset="-122"/>
                <a:ea typeface="微软雅黑" panose="020B0503020204020204" pitchFamily="34" charset="-122"/>
              </a:endParaRP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endParaRPr lang="zh-CN" altLang="en-US" sz="2000" b="1" i="0" dirty="0">
              <a:latin typeface="微软雅黑" panose="020B0503020204020204" pitchFamily="34" charset="-122"/>
              <a:ea typeface="微软雅黑" panose="020B0503020204020204" pitchFamily="34" charset="-122"/>
            </a:endParaRP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endParaRPr lang="zh-CN" altLang="en-US" sz="2000" b="1" i="0" dirty="0">
              <a:latin typeface="微软雅黑" panose="020B0503020204020204" pitchFamily="34" charset="-122"/>
              <a:ea typeface="微软雅黑" panose="020B0503020204020204" pitchFamily="34" charset="-122"/>
            </a:endParaRPr>
          </a:p>
        </p:txBody>
      </p:sp>
      <p:grpSp>
        <p:nvGrpSpPr>
          <p:cNvPr id="41" name="Group 18"/>
          <p:cNvGrpSpPr/>
          <p:nvPr/>
        </p:nvGrpSpPr>
        <p:grpSpPr bwMode="auto">
          <a:xfrm>
            <a:off x="6214206" y="1246144"/>
            <a:ext cx="1542326" cy="4680369"/>
            <a:chOff x="378" y="1089"/>
            <a:chExt cx="989" cy="2431"/>
          </a:xfrm>
        </p:grpSpPr>
        <p:grpSp>
          <p:nvGrpSpPr>
            <p:cNvPr id="42" name="Group 19"/>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endParaRPr lang="en-US" altLang="zh-CN" sz="20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6.4 </a:t>
            </a:r>
            <a:r>
              <a:rPr lang="zh-CN" altLang="en-US" b="1" dirty="0">
                <a:solidFill>
                  <a:srgbClr val="C00000"/>
                </a:solidFill>
                <a:effectLst>
                  <a:outerShdw blurRad="38100" dist="38100" dir="2700000" algn="tl">
                    <a:srgbClr val="000000">
                      <a:alpha val="43137"/>
                    </a:srgbClr>
                  </a:outerShdw>
                </a:effectLst>
              </a:rPr>
              <a:t>时序与控制</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6.4.1 </a:t>
            </a:r>
            <a:r>
              <a:rPr lang="zh-CN" altLang="en-US" b="1" dirty="0">
                <a:solidFill>
                  <a:srgbClr val="C00000"/>
                </a:solidFill>
                <a:effectLst>
                  <a:outerShdw blurRad="38100" dist="38100" dir="2700000" algn="tl">
                    <a:srgbClr val="000000">
                      <a:alpha val="43137"/>
                    </a:srgbClr>
                  </a:outerShdw>
                </a:effectLst>
              </a:rPr>
              <a:t>中央处理器时序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6.4.2 </a:t>
            </a:r>
            <a:r>
              <a:rPr lang="zh-CN" altLang="en-US" b="1" dirty="0"/>
              <a:t>控制方式</a:t>
            </a:r>
            <a:endParaRPr lang="en-US" altLang="zh-CN" b="1" dirty="0"/>
          </a:p>
          <a:p>
            <a:r>
              <a:rPr lang="en-US" altLang="zh-CN" b="1" dirty="0"/>
              <a:t>6.4.3 </a:t>
            </a:r>
            <a:r>
              <a:rPr lang="zh-CN" altLang="en-US" b="1" dirty="0"/>
              <a:t>时序发生器</a:t>
            </a: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计算周期</a:t>
            </a:r>
            <a:endPar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93922"/>
            <a:ext cx="2675704" cy="2490584"/>
            <a:chOff x="4501678" y="316921"/>
            <a:chExt cx="2675704" cy="2490584"/>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DR</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(Z)</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M[AR</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]DR</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X+4</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AR</a:t>
                </a:r>
                <a:r>
                  <a:rPr kumimoji="0" lang="zh-CN" alt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5101253" y="316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37"/>
          <p:cNvSpPr txBox="1"/>
          <p:nvPr/>
        </p:nvSpPr>
        <p:spPr>
          <a:xfrm>
            <a:off x="402580" y="5168056"/>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执行周期</a:t>
            </a:r>
            <a:endPar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0" name="TextBox 24"/>
          <p:cNvSpPr txBox="1"/>
          <p:nvPr/>
        </p:nvSpPr>
        <p:spPr>
          <a:xfrm>
            <a:off x="5231660" y="775158"/>
            <a:ext cx="6673963" cy="2695738"/>
          </a:xfrm>
          <a:prstGeom prst="rect">
            <a:avLst/>
          </a:prstGeom>
          <a:solidFill>
            <a:schemeClr val="bg1"/>
          </a:solidFill>
          <a:ln>
            <a:noFill/>
          </a:ln>
        </p:spPr>
        <p:txBody>
          <a:bodyPr wrap="square" rtlCol="0">
            <a:spAutoFit/>
          </a:bodyPr>
          <a:lstStyle/>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控制信号的生命周期</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何时开始，何时结束，哪些需要时钟配合</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kumimoji="0" lang="zh-CN" altLang="en-US"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kumimoji="0" lang="en-US" altLang="zh-CN"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控制信号被限定在具体机器周期，具体节拍，受具体节拍控制</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xEl>
                                              <p:pRg st="1" end="1"/>
                                            </p:txEl>
                                          </p:spTgt>
                                        </p:tgtEl>
                                        <p:attrNameLst>
                                          <p:attrName>style.visibility</p:attrName>
                                        </p:attrNameLst>
                                      </p:cBhvr>
                                      <p:to>
                                        <p:strVal val="visible"/>
                                      </p:to>
                                    </p:set>
                                    <p:animEffect transition="in" filter="wipe(left)">
                                      <p:cBhvr>
                                        <p:cTn id="34" dur="500"/>
                                        <p:tgtEl>
                                          <p:spTgt spid="2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wipe(left)">
                                      <p:cBhvr>
                                        <p:cTn id="39" dur="500"/>
                                        <p:tgtEl>
                                          <p:spTgt spid="2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xEl>
                                              <p:pRg st="3" end="3"/>
                                            </p:txEl>
                                          </p:spTgt>
                                        </p:tgtEl>
                                        <p:attrNameLst>
                                          <p:attrName>style.visibility</p:attrName>
                                        </p:attrNameLst>
                                      </p:cBhvr>
                                      <p:to>
                                        <p:strVal val="visible"/>
                                      </p:to>
                                    </p:set>
                                    <p:animEffect transition="in" filter="wipe(left)">
                                      <p:cBhvr>
                                        <p:cTn id="44" dur="500"/>
                                        <p:tgtEl>
                                          <p:spTgt spid="2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xEl>
                                              <p:pRg st="4" end="4"/>
                                            </p:txEl>
                                          </p:spTgt>
                                        </p:tgtEl>
                                        <p:attrNameLst>
                                          <p:attrName>style.visibility</p:attrName>
                                        </p:attrNameLst>
                                      </p:cBhvr>
                                      <p:to>
                                        <p:strVal val="visible"/>
                                      </p:to>
                                    </p:set>
                                    <p:animEffect transition="in" filter="wipe(left)">
                                      <p:cBhvr>
                                        <p:cTn id="49"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传统三级时序系统</a:t>
            </a:r>
            <a:endParaRPr lang="zh-CN" altLang="en-US" dirty="0"/>
          </a:p>
        </p:txBody>
      </p:sp>
      <p:grpSp>
        <p:nvGrpSpPr>
          <p:cNvPr id="4" name="组合 3"/>
          <p:cNvGrpSpPr/>
          <p:nvPr/>
        </p:nvGrpSpPr>
        <p:grpSpPr>
          <a:xfrm>
            <a:off x="2695303" y="2889067"/>
            <a:ext cx="7971724" cy="3207045"/>
            <a:chOff x="2269313" y="2074760"/>
            <a:chExt cx="9696927" cy="4544381"/>
          </a:xfrm>
        </p:grpSpPr>
        <p:sp>
          <p:nvSpPr>
            <p:cNvPr id="5" name="Line 123"/>
            <p:cNvSpPr>
              <a:spLocks noChangeShapeType="1"/>
            </p:cNvSpPr>
            <p:nvPr/>
          </p:nvSpPr>
          <p:spPr bwMode="auto">
            <a:xfrm>
              <a:off x="8913338" y="2307544"/>
              <a:ext cx="0" cy="429445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 name="Line 122"/>
            <p:cNvSpPr>
              <a:spLocks noChangeShapeType="1"/>
            </p:cNvSpPr>
            <p:nvPr/>
          </p:nvSpPr>
          <p:spPr bwMode="auto">
            <a:xfrm>
              <a:off x="8331074"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 name="Line 121"/>
            <p:cNvSpPr>
              <a:spLocks noChangeShapeType="1"/>
            </p:cNvSpPr>
            <p:nvPr/>
          </p:nvSpPr>
          <p:spPr bwMode="auto">
            <a:xfrm>
              <a:off x="7726675"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 name="Line 123"/>
            <p:cNvSpPr>
              <a:spLocks noChangeShapeType="1"/>
            </p:cNvSpPr>
            <p:nvPr/>
          </p:nvSpPr>
          <p:spPr bwMode="auto">
            <a:xfrm>
              <a:off x="11360101" y="2307544"/>
              <a:ext cx="0" cy="42863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 name="Line 122"/>
            <p:cNvSpPr>
              <a:spLocks noChangeShapeType="1"/>
            </p:cNvSpPr>
            <p:nvPr/>
          </p:nvSpPr>
          <p:spPr bwMode="auto">
            <a:xfrm>
              <a:off x="10754937"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0" name="Line 121"/>
            <p:cNvSpPr>
              <a:spLocks noChangeShapeType="1"/>
            </p:cNvSpPr>
            <p:nvPr/>
          </p:nvSpPr>
          <p:spPr bwMode="auto">
            <a:xfrm>
              <a:off x="10150538"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2" name="Line 122"/>
            <p:cNvSpPr>
              <a:spLocks noChangeShapeType="1"/>
            </p:cNvSpPr>
            <p:nvPr/>
          </p:nvSpPr>
          <p:spPr bwMode="auto">
            <a:xfrm>
              <a:off x="5908277"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3" name="Line 121"/>
            <p:cNvSpPr>
              <a:spLocks noChangeShapeType="1"/>
            </p:cNvSpPr>
            <p:nvPr/>
          </p:nvSpPr>
          <p:spPr bwMode="auto">
            <a:xfrm>
              <a:off x="5299060" y="2074760"/>
              <a:ext cx="0" cy="451461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4" name="Line 123"/>
            <p:cNvSpPr>
              <a:spLocks noChangeShapeType="1"/>
            </p:cNvSpPr>
            <p:nvPr/>
          </p:nvSpPr>
          <p:spPr bwMode="auto">
            <a:xfrm>
              <a:off x="4082778" y="2307544"/>
              <a:ext cx="0" cy="4281829"/>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5" name="Line 122"/>
            <p:cNvSpPr>
              <a:spLocks noChangeShapeType="1"/>
            </p:cNvSpPr>
            <p:nvPr/>
          </p:nvSpPr>
          <p:spPr bwMode="auto">
            <a:xfrm>
              <a:off x="3479782"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6" name="Line 121"/>
            <p:cNvSpPr>
              <a:spLocks noChangeShapeType="1"/>
            </p:cNvSpPr>
            <p:nvPr/>
          </p:nvSpPr>
          <p:spPr bwMode="auto">
            <a:xfrm>
              <a:off x="2875383" y="2113842"/>
              <a:ext cx="0" cy="4475532"/>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2269313" y="2113842"/>
              <a:ext cx="9696927" cy="4505299"/>
              <a:chOff x="2269313" y="2113842"/>
              <a:chExt cx="9696927" cy="4505299"/>
            </a:xfrm>
          </p:grpSpPr>
          <p:sp>
            <p:nvSpPr>
              <p:cNvPr id="18" name="Line 9"/>
              <p:cNvSpPr>
                <a:spLocks noChangeShapeType="1"/>
              </p:cNvSpPr>
              <p:nvPr/>
            </p:nvSpPr>
            <p:spPr bwMode="auto">
              <a:xfrm>
                <a:off x="9542377" y="2307544"/>
                <a:ext cx="0" cy="4311596"/>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 name="Line 9"/>
              <p:cNvSpPr>
                <a:spLocks noChangeShapeType="1"/>
              </p:cNvSpPr>
              <p:nvPr/>
            </p:nvSpPr>
            <p:spPr bwMode="auto">
              <a:xfrm>
                <a:off x="11966240" y="2307543"/>
                <a:ext cx="0" cy="4311598"/>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Line 9"/>
              <p:cNvSpPr>
                <a:spLocks noChangeShapeType="1"/>
              </p:cNvSpPr>
              <p:nvPr/>
            </p:nvSpPr>
            <p:spPr bwMode="auto">
              <a:xfrm>
                <a:off x="7119580" y="2113842"/>
                <a:ext cx="0" cy="4499687"/>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 name="Line 8"/>
              <p:cNvSpPr>
                <a:spLocks noChangeShapeType="1"/>
              </p:cNvSpPr>
              <p:nvPr/>
            </p:nvSpPr>
            <p:spPr bwMode="auto">
              <a:xfrm>
                <a:off x="2269313" y="2233639"/>
                <a:ext cx="0" cy="4355735"/>
              </a:xfrm>
              <a:prstGeom prst="line">
                <a:avLst/>
              </a:prstGeom>
              <a:noFill/>
              <a:ln w="12700" cap="sq">
                <a:solidFill>
                  <a:schemeClr val="tx1"/>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Line 9"/>
              <p:cNvSpPr>
                <a:spLocks noChangeShapeType="1"/>
              </p:cNvSpPr>
              <p:nvPr/>
            </p:nvSpPr>
            <p:spPr bwMode="auto">
              <a:xfrm>
                <a:off x="4691086" y="2307544"/>
                <a:ext cx="0" cy="4305985"/>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8" name="组合 237"/>
          <p:cNvGrpSpPr/>
          <p:nvPr/>
        </p:nvGrpSpPr>
        <p:grpSpPr>
          <a:xfrm>
            <a:off x="1189208" y="3588540"/>
            <a:ext cx="9484738" cy="338554"/>
            <a:chOff x="1354366" y="4791918"/>
            <a:chExt cx="5767619" cy="406333"/>
          </a:xfrm>
        </p:grpSpPr>
        <p:sp>
          <p:nvSpPr>
            <p:cNvPr id="239" name="Text Box 66"/>
            <p:cNvSpPr txBox="1">
              <a:spLocks noChangeArrowheads="1"/>
            </p:cNvSpPr>
            <p:nvPr/>
          </p:nvSpPr>
          <p:spPr bwMode="auto">
            <a:xfrm>
              <a:off x="1354366" y="4791918"/>
              <a:ext cx="921231"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2269315" y="4877829"/>
              <a:ext cx="4852670" cy="238808"/>
              <a:chOff x="2269315" y="4877829"/>
              <a:chExt cx="4852670" cy="238808"/>
            </a:xfrm>
          </p:grpSpPr>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64" name="Line 87"/>
              <p:cNvSpPr>
                <a:spLocks noChangeShapeType="1"/>
              </p:cNvSpPr>
              <p:nvPr/>
            </p:nvSpPr>
            <p:spPr bwMode="auto">
              <a:xfrm flipV="1">
                <a:off x="7121985" y="4881566"/>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 name="组合 22"/>
          <p:cNvGrpSpPr/>
          <p:nvPr/>
        </p:nvGrpSpPr>
        <p:grpSpPr>
          <a:xfrm>
            <a:off x="1248416" y="2781130"/>
            <a:ext cx="9407761" cy="338554"/>
            <a:chOff x="1248416" y="2781130"/>
            <a:chExt cx="9407761" cy="338554"/>
          </a:xfrm>
        </p:grpSpPr>
        <p:grpSp>
          <p:nvGrpSpPr>
            <p:cNvPr id="282" name="组合 281"/>
            <p:cNvGrpSpPr/>
            <p:nvPr/>
          </p:nvGrpSpPr>
          <p:grpSpPr>
            <a:xfrm>
              <a:off x="2691422" y="2855197"/>
              <a:ext cx="7964755" cy="198133"/>
              <a:chOff x="2285483" y="2683550"/>
              <a:chExt cx="9688449" cy="230557"/>
            </a:xfrm>
          </p:grpSpPr>
          <p:sp>
            <p:nvSpPr>
              <p:cNvPr id="287" name="object 62"/>
              <p:cNvSpPr/>
              <p:nvPr/>
            </p:nvSpPr>
            <p:spPr>
              <a:xfrm>
                <a:off x="2285483" y="2683550"/>
                <a:ext cx="4856273"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9" name="Line 88"/>
              <p:cNvSpPr>
                <a:spLocks noChangeShapeType="1"/>
              </p:cNvSpPr>
              <p:nvPr/>
            </p:nvSpPr>
            <p:spPr bwMode="auto">
              <a:xfrm>
                <a:off x="2295627" y="2686357"/>
                <a:ext cx="4841985"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Line 89"/>
              <p:cNvSpPr>
                <a:spLocks noChangeShapeType="1"/>
              </p:cNvSpPr>
              <p:nvPr/>
            </p:nvSpPr>
            <p:spPr bwMode="auto">
              <a:xfrm>
                <a:off x="7144174" y="2683550"/>
                <a:ext cx="0" cy="198341"/>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1" name="Line 90"/>
              <p:cNvSpPr>
                <a:spLocks noChangeShapeType="1"/>
              </p:cNvSpPr>
              <p:nvPr/>
            </p:nvSpPr>
            <p:spPr bwMode="auto">
              <a:xfrm>
                <a:off x="7147964" y="2914024"/>
                <a:ext cx="482596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06" name="Text Box 78"/>
            <p:cNvSpPr txBox="1">
              <a:spLocks noChangeArrowheads="1"/>
            </p:cNvSpPr>
            <p:nvPr/>
          </p:nvSpPr>
          <p:spPr bwMode="auto">
            <a:xfrm>
              <a:off x="1248416" y="2781130"/>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7" name="组合 306"/>
          <p:cNvGrpSpPr/>
          <p:nvPr/>
        </p:nvGrpSpPr>
        <p:grpSpPr>
          <a:xfrm>
            <a:off x="1242459" y="4056357"/>
            <a:ext cx="9413719" cy="338554"/>
            <a:chOff x="788737" y="4782860"/>
            <a:chExt cx="5724432" cy="406333"/>
          </a:xfrm>
        </p:grpSpPr>
        <p:sp>
          <p:nvSpPr>
            <p:cNvPr id="308" name="Text Box 66"/>
            <p:cNvSpPr txBox="1">
              <a:spLocks noChangeArrowheads="1"/>
            </p:cNvSpPr>
            <p:nvPr/>
          </p:nvSpPr>
          <p:spPr bwMode="auto">
            <a:xfrm>
              <a:off x="788737" y="4782860"/>
              <a:ext cx="846179"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09" name="组合 308"/>
            <p:cNvGrpSpPr/>
            <p:nvPr/>
          </p:nvGrpSpPr>
          <p:grpSpPr>
            <a:xfrm>
              <a:off x="1674914" y="4877829"/>
              <a:ext cx="4838255" cy="238808"/>
              <a:chOff x="1674914" y="4877829"/>
              <a:chExt cx="4838255" cy="238808"/>
            </a:xfrm>
          </p:grpSpPr>
          <p:sp>
            <p:nvSpPr>
              <p:cNvPr id="311" name="Line 85"/>
              <p:cNvSpPr>
                <a:spLocks noChangeShapeType="1"/>
              </p:cNvSpPr>
              <p:nvPr/>
            </p:nvSpPr>
            <p:spPr bwMode="auto">
              <a:xfrm>
                <a:off x="1674914" y="5108386"/>
                <a:ext cx="59440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13"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6"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7"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18" name="组合 317"/>
              <p:cNvGrpSpPr/>
              <p:nvPr/>
            </p:nvGrpSpPr>
            <p:grpSpPr>
              <a:xfrm>
                <a:off x="4696905" y="4888968"/>
                <a:ext cx="1816264" cy="227669"/>
                <a:chOff x="2540945" y="4762352"/>
                <a:chExt cx="1816264" cy="304709"/>
              </a:xfrm>
            </p:grpSpPr>
            <p:sp>
              <p:nvSpPr>
                <p:cNvPr id="325"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6"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7"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8" name="Line 90"/>
                <p:cNvSpPr>
                  <a:spLocks noChangeShapeType="1"/>
                </p:cNvSpPr>
                <p:nvPr/>
              </p:nvSpPr>
              <p:spPr bwMode="auto">
                <a:xfrm>
                  <a:off x="3147014" y="5067059"/>
                  <a:ext cx="121019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29" name="组合 328"/>
          <p:cNvGrpSpPr/>
          <p:nvPr/>
        </p:nvGrpSpPr>
        <p:grpSpPr>
          <a:xfrm>
            <a:off x="1136989" y="4467467"/>
            <a:ext cx="9529586" cy="338554"/>
            <a:chOff x="119088" y="4786788"/>
            <a:chExt cx="5794890" cy="406334"/>
          </a:xfrm>
        </p:grpSpPr>
        <p:sp>
          <p:nvSpPr>
            <p:cNvPr id="330" name="Text Box 66"/>
            <p:cNvSpPr txBox="1">
              <a:spLocks noChangeArrowheads="1"/>
            </p:cNvSpPr>
            <p:nvPr/>
          </p:nvSpPr>
          <p:spPr bwMode="auto">
            <a:xfrm>
              <a:off x="119088" y="4786788"/>
              <a:ext cx="974997" cy="4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31" name="组合 330"/>
            <p:cNvGrpSpPr/>
            <p:nvPr/>
          </p:nvGrpSpPr>
          <p:grpSpPr>
            <a:xfrm>
              <a:off x="1073568" y="4877829"/>
              <a:ext cx="4840410" cy="238808"/>
              <a:chOff x="1073568" y="4877829"/>
              <a:chExt cx="4840410" cy="238808"/>
            </a:xfrm>
          </p:grpSpPr>
          <p:sp>
            <p:nvSpPr>
              <p:cNvPr id="333" name="Line 85"/>
              <p:cNvSpPr>
                <a:spLocks noChangeShapeType="1"/>
              </p:cNvSpPr>
              <p:nvPr/>
            </p:nvSpPr>
            <p:spPr bwMode="auto">
              <a:xfrm>
                <a:off x="1073568" y="5108386"/>
                <a:ext cx="1195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4"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35"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6"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7"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8"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9"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40" name="组合 339"/>
              <p:cNvGrpSpPr/>
              <p:nvPr/>
            </p:nvGrpSpPr>
            <p:grpSpPr>
              <a:xfrm>
                <a:off x="4696905" y="4888968"/>
                <a:ext cx="1217073" cy="227669"/>
                <a:chOff x="2540945" y="4762352"/>
                <a:chExt cx="1217073" cy="304709"/>
              </a:xfrm>
            </p:grpSpPr>
            <p:sp>
              <p:nvSpPr>
                <p:cNvPr id="34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9" name="Line 90"/>
                <p:cNvSpPr>
                  <a:spLocks noChangeShapeType="1"/>
                </p:cNvSpPr>
                <p:nvPr/>
              </p:nvSpPr>
              <p:spPr bwMode="auto">
                <a:xfrm>
                  <a:off x="3147014" y="5067059"/>
                  <a:ext cx="61100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50" name="组合 349"/>
          <p:cNvGrpSpPr/>
          <p:nvPr/>
        </p:nvGrpSpPr>
        <p:grpSpPr>
          <a:xfrm>
            <a:off x="966573" y="4896138"/>
            <a:ext cx="9705864" cy="338554"/>
            <a:chOff x="-597437" y="4775331"/>
            <a:chExt cx="5902086" cy="406333"/>
          </a:xfrm>
        </p:grpSpPr>
        <p:sp>
          <p:nvSpPr>
            <p:cNvPr id="351" name="Text Box 66"/>
            <p:cNvSpPr txBox="1">
              <a:spLocks noChangeArrowheads="1"/>
            </p:cNvSpPr>
            <p:nvPr/>
          </p:nvSpPr>
          <p:spPr bwMode="auto">
            <a:xfrm>
              <a:off x="-597437" y="4775331"/>
              <a:ext cx="1186674"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52" name="组合 351"/>
            <p:cNvGrpSpPr/>
            <p:nvPr/>
          </p:nvGrpSpPr>
          <p:grpSpPr>
            <a:xfrm>
              <a:off x="456505" y="4877829"/>
              <a:ext cx="4848144" cy="238808"/>
              <a:chOff x="456505" y="4877829"/>
              <a:chExt cx="4848144" cy="238808"/>
            </a:xfrm>
          </p:grpSpPr>
          <p:sp>
            <p:nvSpPr>
              <p:cNvPr id="354" name="Line 85"/>
              <p:cNvSpPr>
                <a:spLocks noChangeShapeType="1"/>
              </p:cNvSpPr>
              <p:nvPr/>
            </p:nvSpPr>
            <p:spPr bwMode="auto">
              <a:xfrm>
                <a:off x="456505" y="5108386"/>
                <a:ext cx="181281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5"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56"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7"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8"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9"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0"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61" name="组合 360"/>
              <p:cNvGrpSpPr/>
              <p:nvPr/>
            </p:nvGrpSpPr>
            <p:grpSpPr>
              <a:xfrm>
                <a:off x="4696905" y="4888968"/>
                <a:ext cx="607744" cy="227669"/>
                <a:chOff x="2540945" y="4762352"/>
                <a:chExt cx="607744" cy="304709"/>
              </a:xfrm>
            </p:grpSpPr>
            <p:sp>
              <p:nvSpPr>
                <p:cNvPr id="363"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 name="组合 2"/>
          <p:cNvGrpSpPr/>
          <p:nvPr/>
        </p:nvGrpSpPr>
        <p:grpSpPr>
          <a:xfrm>
            <a:off x="1239053" y="3177446"/>
            <a:ext cx="9437058" cy="338554"/>
            <a:chOff x="1239053" y="3177446"/>
            <a:chExt cx="9437058" cy="338554"/>
          </a:xfrm>
        </p:grpSpPr>
        <p:grpSp>
          <p:nvGrpSpPr>
            <p:cNvPr id="111" name="组合 110"/>
            <p:cNvGrpSpPr/>
            <p:nvPr/>
          </p:nvGrpSpPr>
          <p:grpSpPr>
            <a:xfrm>
              <a:off x="2706614" y="3272318"/>
              <a:ext cx="7969497" cy="192810"/>
              <a:chOff x="2303963" y="3184168"/>
              <a:chExt cx="9694217" cy="231411"/>
            </a:xfrm>
          </p:grpSpPr>
          <p:sp>
            <p:nvSpPr>
              <p:cNvPr id="113" name="Line 85"/>
              <p:cNvSpPr>
                <a:spLocks noChangeShapeType="1"/>
              </p:cNvSpPr>
              <p:nvPr/>
            </p:nvSpPr>
            <p:spPr bwMode="auto">
              <a:xfrm>
                <a:off x="2303963" y="3411837"/>
                <a:ext cx="481802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4" name="object 62"/>
              <p:cNvSpPr/>
              <p:nvPr/>
            </p:nvSpPr>
            <p:spPr>
              <a:xfrm>
                <a:off x="7147965" y="3189780"/>
                <a:ext cx="4850215"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15" name="Line 87"/>
              <p:cNvSpPr>
                <a:spLocks noChangeShapeType="1"/>
              </p:cNvSpPr>
              <p:nvPr/>
            </p:nvSpPr>
            <p:spPr bwMode="auto">
              <a:xfrm flipV="1">
                <a:off x="7129763"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6" name="Line 88"/>
              <p:cNvSpPr>
                <a:spLocks noChangeShapeType="1"/>
              </p:cNvSpPr>
              <p:nvPr/>
            </p:nvSpPr>
            <p:spPr bwMode="auto">
              <a:xfrm>
                <a:off x="7129763" y="3184168"/>
                <a:ext cx="4868416"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7" name="Line 89"/>
              <p:cNvSpPr>
                <a:spLocks noChangeShapeType="1"/>
              </p:cNvSpPr>
              <p:nvPr/>
            </p:nvSpPr>
            <p:spPr bwMode="auto">
              <a:xfrm>
                <a:off x="11996068" y="3189628"/>
                <a:ext cx="0" cy="195758"/>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67" name="Text Box 78"/>
            <p:cNvSpPr txBox="1">
              <a:spLocks noChangeArrowheads="1"/>
            </p:cNvSpPr>
            <p:nvPr/>
          </p:nvSpPr>
          <p:spPr bwMode="auto">
            <a:xfrm>
              <a:off x="1239053" y="3177446"/>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68" name="组合 367"/>
          <p:cNvGrpSpPr/>
          <p:nvPr/>
        </p:nvGrpSpPr>
        <p:grpSpPr>
          <a:xfrm>
            <a:off x="1274219" y="5384628"/>
            <a:ext cx="9399725" cy="338554"/>
            <a:chOff x="244302" y="1753517"/>
            <a:chExt cx="11433972" cy="406334"/>
          </a:xfrm>
        </p:grpSpPr>
        <p:sp>
          <p:nvSpPr>
            <p:cNvPr id="369"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0"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2"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3"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5"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7"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8"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9"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0"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4" name="Line 52"/>
            <p:cNvSpPr>
              <a:spLocks noChangeShapeType="1"/>
            </p:cNvSpPr>
            <p:nvPr/>
          </p:nvSpPr>
          <p:spPr bwMode="auto">
            <a:xfrm>
              <a:off x="1978352" y="2101222"/>
              <a:ext cx="289287"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5" name="Text Box 129"/>
            <p:cNvSpPr txBox="1">
              <a:spLocks noChangeArrowheads="1"/>
            </p:cNvSpPr>
            <p:nvPr/>
          </p:nvSpPr>
          <p:spPr bwMode="auto">
            <a:xfrm>
              <a:off x="244302" y="1753517"/>
              <a:ext cx="1637963"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86"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7"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9"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0"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2"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5"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6"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7"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1"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2"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3"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5"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6"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0"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1"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2"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3"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7"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8"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9"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1"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2"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4"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6"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7"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8"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9" name="Line 24"/>
            <p:cNvSpPr>
              <a:spLocks noChangeShapeType="1"/>
            </p:cNvSpPr>
            <p:nvPr/>
          </p:nvSpPr>
          <p:spPr bwMode="auto">
            <a:xfrm>
              <a:off x="11056125" y="2109685"/>
              <a:ext cx="61318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4" name="Line 52"/>
            <p:cNvSpPr>
              <a:spLocks noChangeShapeType="1"/>
            </p:cNvSpPr>
            <p:nvPr/>
          </p:nvSpPr>
          <p:spPr bwMode="auto">
            <a:xfrm>
              <a:off x="11659039" y="2109686"/>
              <a:ext cx="192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453" name="组合 452"/>
          <p:cNvGrpSpPr/>
          <p:nvPr/>
        </p:nvGrpSpPr>
        <p:grpSpPr>
          <a:xfrm>
            <a:off x="1300038" y="5833326"/>
            <a:ext cx="9361059" cy="338554"/>
            <a:chOff x="-330814" y="1794289"/>
            <a:chExt cx="11386938" cy="406334"/>
          </a:xfrm>
        </p:grpSpPr>
        <p:sp>
          <p:nvSpPr>
            <p:cNvPr id="454"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5"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6"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7"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8"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9"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0"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1"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2"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3" name="Line 52"/>
            <p:cNvSpPr>
              <a:spLocks noChangeShapeType="1"/>
            </p:cNvSpPr>
            <p:nvPr/>
          </p:nvSpPr>
          <p:spPr bwMode="auto">
            <a:xfrm>
              <a:off x="1371830" y="2101222"/>
              <a:ext cx="89581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4" name="Text Box 129"/>
            <p:cNvSpPr txBox="1">
              <a:spLocks noChangeArrowheads="1"/>
            </p:cNvSpPr>
            <p:nvPr/>
          </p:nvSpPr>
          <p:spPr bwMode="auto">
            <a:xfrm>
              <a:off x="-330814" y="1794289"/>
              <a:ext cx="1600470"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65"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6"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7"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8"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9"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0"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1"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2"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3"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4"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5"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6"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7"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9"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0"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1"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2"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6"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7"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8"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9"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0"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1"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495" name="内容占位符 2"/>
          <p:cNvSpPr>
            <a:spLocks noGrp="1"/>
          </p:cNvSpPr>
          <p:nvPr>
            <p:ph idx="1"/>
          </p:nvPr>
        </p:nvSpPr>
        <p:spPr>
          <a:xfrm>
            <a:off x="502588" y="1115496"/>
            <a:ext cx="10515599" cy="1157600"/>
          </a:xfrm>
        </p:spPr>
        <p:txBody>
          <a:bodyPr>
            <a:normAutofit fontScale="85000" lnSpcReduction="10000"/>
          </a:bodyPr>
          <a:lstStyle/>
          <a:p>
            <a:r>
              <a:rPr lang="zh-CN" altLang="en-US" b="1" dirty="0"/>
              <a:t>状态周期、节拍电位、节拍脉冲</a:t>
            </a:r>
            <a:endParaRPr lang="en-US" altLang="zh-CN" b="1" dirty="0"/>
          </a:p>
          <a:p>
            <a:r>
              <a:rPr lang="zh-CN" altLang="en-US" b="1" dirty="0"/>
              <a:t>状态周期数、节拍电位数、节拍脉冲数可变</a:t>
            </a:r>
            <a:endParaRPr lang="en-US" altLang="zh-CN" b="1" dirty="0"/>
          </a:p>
          <a:p>
            <a:pPr marL="0" indent="0">
              <a:buNone/>
            </a:pPr>
            <a:endParaRPr lang="en-US" altLang="zh-CN" b="1" dirty="0"/>
          </a:p>
        </p:txBody>
      </p:sp>
      <p:grpSp>
        <p:nvGrpSpPr>
          <p:cNvPr id="178" name="组合 177"/>
          <p:cNvGrpSpPr/>
          <p:nvPr/>
        </p:nvGrpSpPr>
        <p:grpSpPr>
          <a:xfrm>
            <a:off x="7764937" y="1359551"/>
            <a:ext cx="3451104" cy="579957"/>
            <a:chOff x="371537" y="4732301"/>
            <a:chExt cx="2678518" cy="579957"/>
          </a:xfrm>
        </p:grpSpPr>
        <p:sp>
          <p:nvSpPr>
            <p:cNvPr id="179" name="矩形 17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80" name="矩形 179"/>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现代时序只有时钟信号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left)">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wipe(left)">
                                      <p:cBhvr>
                                        <p:cTn id="27" dur="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wipe(left)">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left)">
                                      <p:cBhvr>
                                        <p:cTn id="37" dur="500"/>
                                        <p:tgtEl>
                                          <p:spTgt spid="3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wipe(left)">
                                      <p:cBhvr>
                                        <p:cTn id="42" dur="500"/>
                                        <p:tgtEl>
                                          <p:spTgt spid="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3"/>
                                        </p:tgtEl>
                                        <p:attrNameLst>
                                          <p:attrName>style.visibility</p:attrName>
                                        </p:attrNameLst>
                                      </p:cBhvr>
                                      <p:to>
                                        <p:strVal val="visible"/>
                                      </p:to>
                                    </p:set>
                                    <p:animEffect transition="in" filter="wipe(left)">
                                      <p:cBhvr>
                                        <p:cTn id="47" dur="500"/>
                                        <p:tgtEl>
                                          <p:spTgt spid="4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solidFill>
                  <a:srgbClr val="C00000"/>
                </a:solidFill>
                <a:effectLst>
                  <a:outerShdw blurRad="38100" dist="38100" dir="2700000" algn="tl">
                    <a:srgbClr val="000000">
                      <a:alpha val="43137"/>
                    </a:srgbClr>
                  </a:outerShdw>
                </a:effectLst>
              </a:rPr>
              <a:t>6.4.2 </a:t>
            </a:r>
            <a:r>
              <a:rPr lang="zh-CN" altLang="en-US" b="1" dirty="0">
                <a:solidFill>
                  <a:srgbClr val="C00000"/>
                </a:solidFill>
                <a:effectLst>
                  <a:outerShdw blurRad="38100" dist="38100" dir="2700000" algn="tl">
                    <a:srgbClr val="000000">
                      <a:alpha val="43137"/>
                    </a:srgbClr>
                  </a:outerShdw>
                </a:effectLst>
              </a:rPr>
              <a:t>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6.4.3 </a:t>
            </a:r>
            <a:r>
              <a:rPr lang="zh-CN" altLang="en-US" b="1" dirty="0"/>
              <a:t>时序发生器</a:t>
            </a:r>
            <a:endParaRPr lang="zh-CN" altLang="en-US"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控制方式</a:t>
            </a:r>
            <a:endParaRPr lang="zh-CN" altLang="en-US" dirty="0"/>
          </a:p>
        </p:txBody>
      </p:sp>
      <p:sp>
        <p:nvSpPr>
          <p:cNvPr id="3" name="内容占位符 2"/>
          <p:cNvSpPr>
            <a:spLocks noGrp="1"/>
          </p:cNvSpPr>
          <p:nvPr>
            <p:ph idx="1"/>
          </p:nvPr>
        </p:nvSpPr>
        <p:spPr>
          <a:xfrm>
            <a:off x="481472" y="942764"/>
            <a:ext cx="11767678" cy="5637024"/>
          </a:xfrm>
        </p:spPr>
        <p:txBody>
          <a:bodyPr>
            <a:normAutofit/>
          </a:bodyPr>
          <a:lstStyle/>
          <a:p>
            <a:pPr>
              <a:lnSpc>
                <a:spcPct val="130000"/>
              </a:lnSpc>
            </a:pPr>
            <a:r>
              <a:rPr lang="zh-CN" altLang="en-US" b="1" u="sng" dirty="0">
                <a:effectLst>
                  <a:outerShdw blurRad="38100" dist="38100" dir="2700000" algn="tl">
                    <a:srgbClr val="000000">
                      <a:alpha val="43137"/>
                    </a:srgbClr>
                  </a:outerShdw>
                </a:effectLst>
              </a:rPr>
              <a:t>同步控制</a:t>
            </a:r>
            <a:endParaRPr lang="en-US" altLang="zh-CN" b="1" u="sng" dirty="0">
              <a:effectLst>
                <a:outerShdw blurRad="38100" dist="38100" dir="2700000" algn="tl">
                  <a:srgbClr val="000000">
                    <a:alpha val="43137"/>
                  </a:srgbClr>
                </a:outerShdw>
              </a:effectLst>
            </a:endParaRPr>
          </a:p>
          <a:p>
            <a:pPr lvl="1">
              <a:lnSpc>
                <a:spcPct val="130000"/>
              </a:lnSpc>
            </a:pPr>
            <a:r>
              <a:rPr lang="zh-CN" altLang="en-US" dirty="0"/>
              <a:t>机器周期数、节拍数固定      </a:t>
            </a:r>
            <a:r>
              <a:rPr lang="zh-CN" altLang="en-US" dirty="0">
                <a:solidFill>
                  <a:schemeClr val="bg1">
                    <a:lumMod val="50000"/>
                  </a:schemeClr>
                </a:solidFill>
              </a:rPr>
              <a:t> </a:t>
            </a:r>
            <a:r>
              <a:rPr lang="en-US" altLang="zh-CN" dirty="0">
                <a:solidFill>
                  <a:schemeClr val="bg1">
                    <a:lumMod val="50000"/>
                  </a:schemeClr>
                </a:solidFill>
              </a:rPr>
              <a:t>	</a:t>
            </a:r>
            <a:r>
              <a:rPr lang="zh-CN" altLang="en-US" dirty="0">
                <a:solidFill>
                  <a:schemeClr val="bg1">
                    <a:lumMod val="50000"/>
                  </a:schemeClr>
                </a:solidFill>
              </a:rPr>
              <a:t> </a:t>
            </a:r>
            <a:r>
              <a:rPr lang="en-US" altLang="zh-CN" dirty="0">
                <a:solidFill>
                  <a:schemeClr val="bg1">
                    <a:lumMod val="50000"/>
                  </a:schemeClr>
                </a:solidFill>
              </a:rPr>
              <a:t>3</a:t>
            </a:r>
            <a:r>
              <a:rPr lang="zh-CN" altLang="en-US" dirty="0">
                <a:solidFill>
                  <a:schemeClr val="bg1">
                    <a:lumMod val="50000"/>
                  </a:schemeClr>
                </a:solidFill>
              </a:rPr>
              <a:t>机器周期</a:t>
            </a:r>
            <a:r>
              <a:rPr lang="en-US" altLang="zh-CN" dirty="0">
                <a:solidFill>
                  <a:schemeClr val="bg1">
                    <a:lumMod val="50000"/>
                  </a:schemeClr>
                </a:solidFill>
              </a:rPr>
              <a:t>*4</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机器周期数固定，节拍数不固定    </a:t>
            </a:r>
            <a:r>
              <a:rPr lang="en-US" altLang="zh-CN" dirty="0"/>
              <a:t>	 </a:t>
            </a:r>
            <a:r>
              <a:rPr lang="en-US" altLang="zh-CN" dirty="0">
                <a:solidFill>
                  <a:schemeClr val="bg1">
                    <a:lumMod val="50000"/>
                  </a:schemeClr>
                </a:solidFill>
              </a:rPr>
              <a:t>3</a:t>
            </a:r>
            <a:r>
              <a:rPr lang="zh-CN" altLang="en-US" dirty="0">
                <a:solidFill>
                  <a:schemeClr val="bg1">
                    <a:lumMod val="50000"/>
                  </a:schemeClr>
                </a:solidFill>
              </a:rPr>
              <a:t>机器周期，取指</a:t>
            </a:r>
            <a:r>
              <a:rPr lang="en-US" altLang="zh-CN" dirty="0">
                <a:solidFill>
                  <a:schemeClr val="bg1">
                    <a:lumMod val="50000"/>
                  </a:schemeClr>
                </a:solidFill>
              </a:rPr>
              <a:t>/</a:t>
            </a:r>
            <a:r>
              <a:rPr lang="zh-CN" altLang="en-US" dirty="0">
                <a:solidFill>
                  <a:schemeClr val="bg1">
                    <a:lumMod val="50000"/>
                  </a:schemeClr>
                </a:solidFill>
              </a:rPr>
              <a:t>计算</a:t>
            </a:r>
            <a:r>
              <a:rPr lang="en-US" altLang="zh-CN" dirty="0">
                <a:solidFill>
                  <a:schemeClr val="bg1">
                    <a:lumMod val="50000"/>
                  </a:schemeClr>
                </a:solidFill>
              </a:rPr>
              <a:t>/</a:t>
            </a:r>
            <a:r>
              <a:rPr lang="zh-CN" altLang="en-US" dirty="0">
                <a:solidFill>
                  <a:schemeClr val="bg1">
                    <a:lumMod val="50000"/>
                  </a:schemeClr>
                </a:solidFill>
              </a:rPr>
              <a:t>执行 </a:t>
            </a:r>
            <a:r>
              <a:rPr lang="en-US" altLang="zh-CN" dirty="0">
                <a:solidFill>
                  <a:schemeClr val="bg1">
                    <a:lumMod val="50000"/>
                  </a:schemeClr>
                </a:solidFill>
              </a:rPr>
              <a:t>4/2/3</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大多数指令机器周期固定                </a:t>
            </a:r>
            <a:r>
              <a:rPr lang="zh-CN" altLang="en-US" dirty="0">
                <a:solidFill>
                  <a:schemeClr val="bg1">
                    <a:lumMod val="50000"/>
                  </a:schemeClr>
                </a:solidFill>
              </a:rPr>
              <a:t>机器周期，节拍数按需分派</a:t>
            </a:r>
            <a:endParaRPr lang="en-US" altLang="zh-CN" dirty="0"/>
          </a:p>
          <a:p>
            <a:r>
              <a:rPr lang="zh-CN" altLang="en-US" b="1" dirty="0">
                <a:solidFill>
                  <a:schemeClr val="bg1">
                    <a:lumMod val="50000"/>
                  </a:schemeClr>
                </a:solidFill>
              </a:rPr>
              <a:t>异步控制</a:t>
            </a:r>
            <a:endParaRPr lang="en-US" altLang="zh-CN" b="1" dirty="0">
              <a:solidFill>
                <a:schemeClr val="bg1">
                  <a:lumMod val="50000"/>
                </a:schemeClr>
              </a:solidFill>
            </a:endParaRPr>
          </a:p>
          <a:p>
            <a:pPr lvl="1"/>
            <a:r>
              <a:rPr lang="zh-CN" altLang="en-US" dirty="0"/>
              <a:t>无时钟，应答机制</a:t>
            </a:r>
            <a:endParaRPr lang="en-US" altLang="zh-CN" dirty="0"/>
          </a:p>
          <a:p>
            <a:r>
              <a:rPr lang="zh-CN" altLang="en-US" b="1" dirty="0">
                <a:solidFill>
                  <a:schemeClr val="bg1">
                    <a:lumMod val="50000"/>
                  </a:schemeClr>
                </a:solidFill>
              </a:rPr>
              <a:t>联合控制</a:t>
            </a:r>
            <a:endParaRPr lang="en-US" altLang="zh-CN" b="1" dirty="0">
              <a:solidFill>
                <a:schemeClr val="bg1">
                  <a:lumMod val="50000"/>
                </a:schemeClr>
              </a:solidFill>
            </a:endParaRPr>
          </a:p>
          <a:p>
            <a:pPr lvl="1"/>
            <a:r>
              <a:rPr lang="zh-CN" altLang="en-US" dirty="0"/>
              <a:t>同步、异步相结合</a:t>
            </a:r>
            <a:endParaRPr lang="en-US" altLang="zh-CN" dirty="0"/>
          </a:p>
          <a:p>
            <a:endParaRPr lang="zh-CN" altLang="en-US" dirty="0"/>
          </a:p>
        </p:txBody>
      </p:sp>
      <p:pic>
        <p:nvPicPr>
          <p:cNvPr id="88" name="图片 87"/>
          <p:cNvPicPr>
            <a:picLocks noChangeAspect="1"/>
          </p:cNvPicPr>
          <p:nvPr/>
        </p:nvPicPr>
        <p:blipFill>
          <a:blip r:embed="rId1"/>
          <a:stretch>
            <a:fillRect/>
          </a:stretch>
        </p:blipFill>
        <p:spPr>
          <a:xfrm>
            <a:off x="5745622" y="3244850"/>
            <a:ext cx="5930769" cy="32592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26002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指令周期三级时序（同步控制）</a:t>
            </a:r>
            <a:endParaRPr lang="zh-CN" altLang="en-US" dirty="0"/>
          </a:p>
        </p:txBody>
      </p:sp>
      <p:grpSp>
        <p:nvGrpSpPr>
          <p:cNvPr id="24" name="组合 23"/>
          <p:cNvGrpSpPr/>
          <p:nvPr/>
        </p:nvGrpSpPr>
        <p:grpSpPr>
          <a:xfrm>
            <a:off x="1089388" y="218525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79217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152" name="组合 151"/>
          <p:cNvGrpSpPr/>
          <p:nvPr/>
        </p:nvGrpSpPr>
        <p:grpSpPr>
          <a:xfrm>
            <a:off x="1664023" y="439074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nvGrpSpPr>
          <p:cNvPr id="178" name="组合 177"/>
          <p:cNvGrpSpPr/>
          <p:nvPr/>
        </p:nvGrpSpPr>
        <p:grpSpPr>
          <a:xfrm>
            <a:off x="1656235" y="395513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07" name="组合 206"/>
          <p:cNvGrpSpPr/>
          <p:nvPr/>
        </p:nvGrpSpPr>
        <p:grpSpPr>
          <a:xfrm>
            <a:off x="2671938" y="160261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14451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26002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58549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1351436" y="260258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60" name="Text Box 127"/>
          <p:cNvSpPr txBox="1">
            <a:spLocks noChangeArrowheads="1"/>
          </p:cNvSpPr>
          <p:nvPr/>
        </p:nvSpPr>
        <p:spPr bwMode="auto">
          <a:xfrm>
            <a:off x="1071319" y="580925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固定</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，设计简单，效率较低</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wipe(left)">
                                      <p:cBhvr>
                                        <p:cTn id="44" dur="5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left)">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60"/>
                                        </p:tgtEl>
                                        <p:attrNameLst>
                                          <p:attrName>style.visibility</p:attrName>
                                        </p:attrNameLst>
                                      </p:cBhvr>
                                      <p:to>
                                        <p:strVal val="visible"/>
                                      </p:to>
                                    </p:set>
                                    <p:animEffect transition="in" filter="wipe(left)">
                                      <p:cBhvr>
                                        <p:cTn id="54"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指令周期三级时序（同步控制）</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75" name="组合 274"/>
          <p:cNvGrpSpPr/>
          <p:nvPr/>
        </p:nvGrpSpPr>
        <p:grpSpPr>
          <a:xfrm>
            <a:off x="7901595" y="931506"/>
            <a:ext cx="3451104" cy="579957"/>
            <a:chOff x="371537" y="4732301"/>
            <a:chExt cx="2678518" cy="579957"/>
          </a:xfrm>
        </p:grpSpPr>
        <p:sp>
          <p:nvSpPr>
            <p:cNvPr id="294" name="矩形 29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95" name="矩形 294"/>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如何生成时序相关信号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animEffect transition="in" filter="wipe(left)">
                                      <p:cBhvr>
                                        <p:cTn id="5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t>6.4.2 </a:t>
            </a:r>
            <a:r>
              <a:rPr lang="zh-CN" altLang="en-US" b="1" dirty="0"/>
              <a:t>控制方式</a:t>
            </a:r>
            <a:endParaRPr lang="en-US" altLang="zh-CN" b="1" dirty="0"/>
          </a:p>
          <a:p>
            <a:r>
              <a:rPr lang="en-US" altLang="zh-CN" b="1" dirty="0">
                <a:solidFill>
                  <a:srgbClr val="C00000"/>
                </a:solidFill>
                <a:effectLst>
                  <a:outerShdw blurRad="38100" dist="38100" dir="2700000" algn="tl">
                    <a:srgbClr val="000000">
                      <a:alpha val="43137"/>
                    </a:srgbClr>
                  </a:outerShdw>
                </a:effectLst>
              </a:rPr>
              <a:t>6.4.3 </a:t>
            </a:r>
            <a:r>
              <a:rPr lang="zh-CN" altLang="en-US" b="1" dirty="0">
                <a:solidFill>
                  <a:srgbClr val="C00000"/>
                </a:solidFill>
                <a:effectLst>
                  <a:outerShdw blurRad="38100" dist="38100" dir="2700000" algn="tl">
                    <a:srgbClr val="000000">
                      <a:alpha val="43137"/>
                    </a:srgbClr>
                  </a:outerShdw>
                </a:effectLst>
              </a:rPr>
              <a:t>时序发生器</a:t>
            </a:r>
            <a:endParaRPr lang="zh-CN" altLang="en-US" b="1" dirty="0">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时序发生器</a:t>
            </a:r>
            <a:endParaRPr lang="zh-CN" altLang="en-US" dirty="0"/>
          </a:p>
        </p:txBody>
      </p:sp>
      <p:grpSp>
        <p:nvGrpSpPr>
          <p:cNvPr id="9" name="Group 28"/>
          <p:cNvGrpSpPr/>
          <p:nvPr/>
        </p:nvGrpSpPr>
        <p:grpSpPr bwMode="auto">
          <a:xfrm rot="5400000">
            <a:off x="7308656" y="2389820"/>
            <a:ext cx="576231" cy="504793"/>
            <a:chOff x="2789" y="3067"/>
            <a:chExt cx="363"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37"/>
          <p:cNvGrpSpPr/>
          <p:nvPr/>
        </p:nvGrpSpPr>
        <p:grpSpPr bwMode="auto">
          <a:xfrm rot="5400000">
            <a:off x="7308653" y="3760432"/>
            <a:ext cx="576229" cy="504793"/>
            <a:chOff x="3694" y="3067"/>
            <a:chExt cx="363" cy="318"/>
          </a:xfrm>
        </p:grpSpPr>
        <p:sp>
          <p:nvSpPr>
            <p:cNvPr id="19" name="Line 40"/>
            <p:cNvSpPr>
              <a:spLocks noChangeShapeType="1"/>
            </p:cNvSpPr>
            <p:nvPr/>
          </p:nvSpPr>
          <p:spPr bwMode="auto">
            <a:xfrm flipV="1">
              <a:off x="3694"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41"/>
            <p:cNvSpPr>
              <a:spLocks noChangeShapeType="1"/>
            </p:cNvSpPr>
            <p:nvPr/>
          </p:nvSpPr>
          <p:spPr bwMode="auto">
            <a:xfrm flipV="1">
              <a:off x="3785"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42"/>
            <p:cNvSpPr>
              <a:spLocks noChangeShapeType="1"/>
            </p:cNvSpPr>
            <p:nvPr/>
          </p:nvSpPr>
          <p:spPr bwMode="auto">
            <a:xfrm flipV="1">
              <a:off x="3876"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Line 43"/>
            <p:cNvSpPr>
              <a:spLocks noChangeShapeType="1"/>
            </p:cNvSpPr>
            <p:nvPr/>
          </p:nvSpPr>
          <p:spPr bwMode="auto">
            <a:xfrm flipV="1">
              <a:off x="396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44"/>
            <p:cNvSpPr>
              <a:spLocks noChangeShapeType="1"/>
            </p:cNvSpPr>
            <p:nvPr/>
          </p:nvSpPr>
          <p:spPr bwMode="auto">
            <a:xfrm flipV="1">
              <a:off x="405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Rectangle 46"/>
          <p:cNvSpPr>
            <a:spLocks noChangeArrowheads="1"/>
          </p:cNvSpPr>
          <p:nvPr/>
        </p:nvSpPr>
        <p:spPr bwMode="auto">
          <a:xfrm>
            <a:off x="7342344" y="2024375"/>
            <a:ext cx="48122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2" name="Group 51"/>
          <p:cNvGrpSpPr/>
          <p:nvPr/>
        </p:nvGrpSpPr>
        <p:grpSpPr bwMode="auto">
          <a:xfrm rot="5400000">
            <a:off x="4309723" y="2487746"/>
            <a:ext cx="719097" cy="576230"/>
            <a:chOff x="3604" y="3067"/>
            <a:chExt cx="453" cy="318"/>
          </a:xfrm>
        </p:grpSpPr>
        <p:sp>
          <p:nvSpPr>
            <p:cNvPr id="34" name="Line 53"/>
            <p:cNvSpPr>
              <a:spLocks noChangeShapeType="1"/>
            </p:cNvSpPr>
            <p:nvPr/>
          </p:nvSpPr>
          <p:spPr bwMode="auto">
            <a:xfrm flipV="1">
              <a:off x="360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Line 54"/>
            <p:cNvSpPr>
              <a:spLocks noChangeShapeType="1"/>
            </p:cNvSpPr>
            <p:nvPr/>
          </p:nvSpPr>
          <p:spPr bwMode="auto">
            <a:xfrm flipV="1">
              <a:off x="369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55"/>
            <p:cNvSpPr>
              <a:spLocks noChangeShapeType="1"/>
            </p:cNvSpPr>
            <p:nvPr/>
          </p:nvSpPr>
          <p:spPr bwMode="auto">
            <a:xfrm flipV="1">
              <a:off x="3785"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Line 56"/>
            <p:cNvSpPr>
              <a:spLocks noChangeShapeType="1"/>
            </p:cNvSpPr>
            <p:nvPr/>
          </p:nvSpPr>
          <p:spPr bwMode="auto">
            <a:xfrm flipV="1">
              <a:off x="3876"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Line 57"/>
            <p:cNvSpPr>
              <a:spLocks noChangeShapeType="1"/>
            </p:cNvSpPr>
            <p:nvPr/>
          </p:nvSpPr>
          <p:spPr bwMode="auto">
            <a:xfrm flipV="1">
              <a:off x="396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Line 58"/>
            <p:cNvSpPr>
              <a:spLocks noChangeShapeType="1"/>
            </p:cNvSpPr>
            <p:nvPr/>
          </p:nvSpPr>
          <p:spPr bwMode="auto">
            <a:xfrm flipV="1">
              <a:off x="405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Group 65"/>
          <p:cNvGrpSpPr/>
          <p:nvPr/>
        </p:nvGrpSpPr>
        <p:grpSpPr bwMode="auto">
          <a:xfrm rot="5400000" flipH="1">
            <a:off x="5967834" y="4505910"/>
            <a:ext cx="382516"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7" name="Rectangle 79"/>
          <p:cNvSpPr>
            <a:spLocks noChangeArrowheads="1"/>
          </p:cNvSpPr>
          <p:nvPr/>
        </p:nvSpPr>
        <p:spPr bwMode="auto">
          <a:xfrm>
            <a:off x="5178388" y="4854193"/>
            <a:ext cx="2004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停止</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复位</a:t>
            </a:r>
            <a:endPar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Text Box 127"/>
          <p:cNvSpPr txBox="1">
            <a:spLocks noChangeArrowheads="1"/>
          </p:cNvSpPr>
          <p:nvPr/>
        </p:nvSpPr>
        <p:spPr bwMode="auto">
          <a:xfrm>
            <a:off x="65807" y="5672895"/>
            <a:ext cx="12240683" cy="50270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4000" b="1" kern="0" baseline="-25000" dirty="0">
                <a:solidFill>
                  <a:srgbClr val="1387B7"/>
                </a:solidFill>
                <a:latin typeface="微软雅黑" panose="020B0503020204020204" pitchFamily="34" charset="-122"/>
                <a:ea typeface="微软雅黑" panose="020B0503020204020204" pitchFamily="34" charset="-122"/>
              </a:rPr>
              <a:t>循环产生</a:t>
            </a:r>
            <a:r>
              <a:rPr lang="zh-CN" altLang="en-US" sz="4000" b="1" kern="0" baseline="-25000" dirty="0">
                <a:solidFill>
                  <a:schemeClr val="tx1"/>
                </a:solidFill>
                <a:latin typeface="微软雅黑" panose="020B0503020204020204" pitchFamily="34" charset="-122"/>
                <a:ea typeface="微软雅黑" panose="020B0503020204020204" pitchFamily="34" charset="-122"/>
              </a:rPr>
              <a:t>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66105" y="2147679"/>
            <a:ext cx="2376357" cy="2304923"/>
          </a:xfrm>
          <a:prstGeom prst="rect">
            <a:avLst/>
          </a:prstGeom>
          <a:solidFill>
            <a:srgbClr val="A5E1EE"/>
          </a:solidFill>
          <a:ln w="381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时序发生器</a:t>
            </a:r>
            <a:endParaRPr lang="en-US" altLang="zh-CN"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3" name="直接箭头连接符 82"/>
          <p:cNvCxnSpPr/>
          <p:nvPr/>
        </p:nvCxnSpPr>
        <p:spPr>
          <a:xfrm>
            <a:off x="2951136" y="4013623"/>
            <a:ext cx="599166" cy="1"/>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5" name="Rectangle 4"/>
          <p:cNvSpPr>
            <a:spLocks noChangeArrowheads="1"/>
          </p:cNvSpPr>
          <p:nvPr/>
        </p:nvSpPr>
        <p:spPr bwMode="auto">
          <a:xfrm>
            <a:off x="3536068" y="3649253"/>
            <a:ext cx="810799" cy="756232"/>
          </a:xfrm>
          <a:prstGeom prst="rect">
            <a:avLst/>
          </a:prstGeom>
          <a:solidFill>
            <a:schemeClr val="accent6">
              <a:lumMod val="40000"/>
              <a:lumOff val="6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时序</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整形</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Rectangle 10"/>
          <p:cNvSpPr>
            <a:spLocks noChangeArrowheads="1"/>
          </p:cNvSpPr>
          <p:nvPr/>
        </p:nvSpPr>
        <p:spPr bwMode="auto">
          <a:xfrm>
            <a:off x="3928650" y="2264110"/>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a:latin typeface="微软雅黑" panose="020B0503020204020204" pitchFamily="34" charset="-122"/>
                <a:ea typeface="微软雅黑" panose="020B0503020204020204" pitchFamily="34" charset="-122"/>
                <a:cs typeface="Times New Roman" panose="02020603050405020304" pitchFamily="18" charset="0"/>
              </a:rPr>
              <a:t>指令译码</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5" name="直接箭头连接符 94"/>
          <p:cNvCxnSpPr/>
          <p:nvPr/>
        </p:nvCxnSpPr>
        <p:spPr>
          <a:xfrm>
            <a:off x="4353671" y="4013623"/>
            <a:ext cx="595172"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Rectangle 8"/>
          <p:cNvSpPr>
            <a:spLocks noChangeArrowheads="1"/>
          </p:cNvSpPr>
          <p:nvPr/>
        </p:nvSpPr>
        <p:spPr bwMode="auto">
          <a:xfrm>
            <a:off x="2583390" y="3649253"/>
            <a:ext cx="381979" cy="745619"/>
          </a:xfrm>
          <a:prstGeom prst="rect">
            <a:avLst/>
          </a:prstGeom>
          <a:solidFill>
            <a:schemeClr val="accent4">
              <a:lumMod val="20000"/>
              <a:lumOff val="8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晶振</a:t>
            </a:r>
            <a:endParaRPr lang="zh-CN" altLang="en-US"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Rectangle 77"/>
          <p:cNvSpPr>
            <a:spLocks noChangeArrowheads="1"/>
          </p:cNvSpPr>
          <p:nvPr/>
        </p:nvSpPr>
        <p:spPr bwMode="auto">
          <a:xfrm>
            <a:off x="4364516" y="3675197"/>
            <a:ext cx="5774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en-US" altLang="zh-CN" sz="16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Rectangle 47"/>
          <p:cNvSpPr>
            <a:spLocks noChangeArrowheads="1"/>
          </p:cNvSpPr>
          <p:nvPr/>
        </p:nvSpPr>
        <p:spPr bwMode="auto">
          <a:xfrm>
            <a:off x="7362535" y="2902056"/>
            <a:ext cx="43633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10"/>
          <p:cNvSpPr>
            <a:spLocks noChangeArrowheads="1"/>
          </p:cNvSpPr>
          <p:nvPr/>
        </p:nvSpPr>
        <p:spPr bwMode="auto">
          <a:xfrm>
            <a:off x="7827796" y="2153567"/>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状态周期</a:t>
            </a:r>
            <a:endPar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Rectangle 10"/>
          <p:cNvSpPr>
            <a:spLocks noChangeArrowheads="1"/>
          </p:cNvSpPr>
          <p:nvPr/>
        </p:nvSpPr>
        <p:spPr bwMode="auto">
          <a:xfrm>
            <a:off x="7816943" y="3504378"/>
            <a:ext cx="461665" cy="103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square">
            <a:spAutoFit/>
          </a:bodyPr>
          <a:lstStyle/>
          <a:p>
            <a:pPr algn="ctr" defTabSz="914400"/>
            <a:r>
              <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节拍电位</a:t>
            </a:r>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0" name="Group 59"/>
          <p:cNvGrpSpPr/>
          <p:nvPr/>
        </p:nvGrpSpPr>
        <p:grpSpPr bwMode="auto">
          <a:xfrm>
            <a:off x="4444643" y="2071849"/>
            <a:ext cx="388915" cy="1390576"/>
            <a:chOff x="2148" y="2124"/>
            <a:chExt cx="245" cy="876"/>
          </a:xfrm>
        </p:grpSpPr>
        <p:sp>
          <p:nvSpPr>
            <p:cNvPr id="61" name="Rectangle 60"/>
            <p:cNvSpPr>
              <a:spLocks noChangeArrowheads="1"/>
            </p:cNvSpPr>
            <p:nvPr/>
          </p:nvSpPr>
          <p:spPr bwMode="auto">
            <a:xfrm>
              <a:off x="2150" y="212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Rectangle 61"/>
            <p:cNvSpPr>
              <a:spLocks noChangeArrowheads="1"/>
            </p:cNvSpPr>
            <p:nvPr/>
          </p:nvSpPr>
          <p:spPr bwMode="auto">
            <a:xfrm>
              <a:off x="2148" y="2787"/>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err="1">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Group 48"/>
          <p:cNvGrpSpPr/>
          <p:nvPr/>
        </p:nvGrpSpPr>
        <p:grpSpPr bwMode="auto">
          <a:xfrm rot="5400000">
            <a:off x="6944946" y="3792971"/>
            <a:ext cx="1274692" cy="398441"/>
            <a:chOff x="3279" y="3034"/>
            <a:chExt cx="803" cy="251"/>
          </a:xfrm>
        </p:grpSpPr>
        <p:sp>
          <p:nvSpPr>
            <p:cNvPr id="74" name="Rectangle 49"/>
            <p:cNvSpPr>
              <a:spLocks noChangeArrowheads="1"/>
            </p:cNvSpPr>
            <p:nvPr/>
          </p:nvSpPr>
          <p:spPr bwMode="auto">
            <a:xfrm rot="16200000">
              <a:off x="3260" y="3053"/>
              <a:ext cx="251"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Rectangle 50"/>
            <p:cNvSpPr>
              <a:spLocks noChangeArrowheads="1"/>
            </p:cNvSpPr>
            <p:nvPr/>
          </p:nvSpPr>
          <p:spPr bwMode="auto">
            <a:xfrm rot="16200000">
              <a:off x="3851" y="3054"/>
              <a:ext cx="249"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5499264" y="1349841"/>
            <a:ext cx="1391129" cy="785828"/>
            <a:chOff x="5229044" y="1632308"/>
            <a:chExt cx="1391129" cy="785828"/>
          </a:xfrm>
        </p:grpSpPr>
        <p:sp>
          <p:nvSpPr>
            <p:cNvPr id="80" name="Rectangle 10"/>
            <p:cNvSpPr>
              <a:spLocks noChangeArrowheads="1"/>
            </p:cNvSpPr>
            <p:nvPr/>
          </p:nvSpPr>
          <p:spPr bwMode="auto">
            <a:xfrm>
              <a:off x="5356486" y="1632308"/>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反馈信号</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Rectangle 77"/>
            <p:cNvSpPr>
              <a:spLocks noChangeArrowheads="1"/>
            </p:cNvSpPr>
            <p:nvPr/>
          </p:nvSpPr>
          <p:spPr bwMode="auto">
            <a:xfrm>
              <a:off x="5229044" y="204539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65"/>
            <p:cNvGrpSpPr/>
            <p:nvPr/>
          </p:nvGrpSpPr>
          <p:grpSpPr bwMode="auto">
            <a:xfrm rot="16200000" flipH="1" flipV="1">
              <a:off x="5642920" y="2021576"/>
              <a:ext cx="382516" cy="409551"/>
              <a:chOff x="2108" y="3536"/>
              <a:chExt cx="363" cy="258"/>
            </a:xfrm>
          </p:grpSpPr>
          <p:sp>
            <p:nvSpPr>
              <p:cNvPr id="88"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Line 66"/>
              <p:cNvSpPr>
                <a:spLocks noChangeShapeType="1"/>
              </p:cNvSpPr>
              <p:nvPr/>
            </p:nvSpPr>
            <p:spPr bwMode="auto">
              <a:xfrm rot="5400000" flipV="1">
                <a:off x="2290" y="3354"/>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Rectangle 78"/>
            <p:cNvSpPr>
              <a:spLocks noChangeArrowheads="1"/>
            </p:cNvSpPr>
            <p:nvPr/>
          </p:nvSpPr>
          <p:spPr bwMode="auto">
            <a:xfrm>
              <a:off x="6231925" y="2035620"/>
              <a:ext cx="388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Line 66"/>
            <p:cNvSpPr>
              <a:spLocks noChangeShapeType="1"/>
            </p:cNvSpPr>
            <p:nvPr/>
          </p:nvSpPr>
          <p:spPr bwMode="auto">
            <a:xfrm flipH="1">
              <a:off x="6175124" y="2035620"/>
              <a:ext cx="0" cy="382516"/>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0" nodeType="clickEffect">
                                  <p:stCondLst>
                                    <p:cond delay="0"/>
                                  </p:stCondLst>
                                  <p:childTnLst>
                                    <p:anim calcmode="discrete" valueType="str">
                                      <p:cBhvr>
                                        <p:cTn id="11"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endParaRPr lang="zh-CN" altLang="en-US" dirty="0"/>
          </a:p>
        </p:txBody>
      </p:sp>
      <p:sp>
        <p:nvSpPr>
          <p:cNvPr id="3" name="内容占位符 2"/>
          <p:cNvSpPr>
            <a:spLocks noGrp="1"/>
          </p:cNvSpPr>
          <p:nvPr>
            <p:ph idx="1"/>
          </p:nvPr>
        </p:nvSpPr>
        <p:spPr>
          <a:xfrm>
            <a:off x="487822" y="942764"/>
            <a:ext cx="10686146" cy="5637024"/>
          </a:xfrm>
        </p:spPr>
        <p:txBody>
          <a:bodyPr/>
          <a:lstStyle/>
          <a:p>
            <a:pPr marL="325120" indent="-325120" defTabSz="866775" fontAlgn="base">
              <a:lnSpc>
                <a:spcPct val="150000"/>
              </a:lnSpc>
              <a:spcBef>
                <a:spcPts val="570"/>
              </a:spcBef>
              <a:spcAft>
                <a:spcPts val="570"/>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endParaRPr lang="en-US" altLang="zh-CN" b="1" dirty="0">
              <a:solidFill>
                <a:prstClr val="black">
                  <a:lumMod val="75000"/>
                  <a:lumOff val="25000"/>
                </a:prstClr>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b="1" dirty="0">
                <a:solidFill>
                  <a:srgbClr val="1387B7"/>
                </a:solidFill>
                <a:sym typeface="Arial" panose="020B0604020202020204" pitchFamily="34" charset="0"/>
              </a:rPr>
              <a:t>运算器</a:t>
            </a:r>
            <a:endParaRPr lang="zh-CN" altLang="en-US" sz="2600" b="1" dirty="0">
              <a:solidFill>
                <a:srgbClr val="1387B7"/>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endParaRPr lang="zh-CN" altLang="en-US" sz="2600" dirty="0">
              <a:solidFill>
                <a:srgbClr val="0066FF"/>
              </a:solidFill>
              <a:sym typeface="Arial" panose="020B0604020202020204" pitchFamily="34" charset="0"/>
            </a:endParaRP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06027"/>
            </a:xfrm>
            <a:prstGeom prst="rect">
              <a:avLst/>
            </a:prstGeom>
          </p:spPr>
          <p:txBody>
            <a:bodyPr wrap="square">
              <a:spAutoFit/>
            </a:bodyPr>
            <a:lstStyle/>
            <a:p>
              <a:pPr marL="0" lvl="1" defTabSz="866775" fontAlgn="base">
                <a:lnSpc>
                  <a:spcPct val="150000"/>
                </a:lnSpc>
                <a:spcBef>
                  <a:spcPts val="570"/>
                </a:spcBef>
                <a:spcAft>
                  <a:spcPts val="570"/>
                </a:spcAft>
              </a:pPr>
              <a:r>
                <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控制器</a:t>
              </a:r>
              <a:endPar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endParaRPr lang="en-US" altLang="zh-CN" sz="2465" b="1" dirty="0">
              <a:solidFill>
                <a:srgbClr val="FF6600"/>
              </a:solidFill>
            </a:endParaRP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grpSp>
        <p:nvGrpSpPr>
          <p:cNvPr id="5" name="组合 4"/>
          <p:cNvGrpSpPr/>
          <p:nvPr/>
        </p:nvGrpSpPr>
        <p:grpSpPr>
          <a:xfrm>
            <a:off x="4156178" y="2277991"/>
            <a:ext cx="570178" cy="757869"/>
            <a:chOff x="4156178" y="2445256"/>
            <a:chExt cx="570178" cy="757869"/>
          </a:xfrm>
        </p:grpSpPr>
        <p:pic>
          <p:nvPicPr>
            <p:cNvPr id="261" name="图片 2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grpSp>
      <p:pic>
        <p:nvPicPr>
          <p:cNvPr id="264" name="图片 26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645052" y="4576514"/>
            <a:ext cx="568549" cy="210672"/>
          </a:xfrm>
          <a:prstGeom prst="rect">
            <a:avLst/>
          </a:prstGeom>
        </p:spPr>
      </p:pic>
      <p:pic>
        <p:nvPicPr>
          <p:cNvPr id="275" name="图片 27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4157631"/>
            <a:ext cx="568549" cy="210672"/>
          </a:xfrm>
          <a:prstGeom prst="rect">
            <a:avLst/>
          </a:prstGeom>
        </p:spPr>
      </p:pic>
      <p:pic>
        <p:nvPicPr>
          <p:cNvPr id="278" name="图片 27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148789" y="5004121"/>
            <a:ext cx="568549" cy="210672"/>
          </a:xfrm>
          <a:prstGeom prst="rect">
            <a:avLst/>
          </a:prstGeom>
        </p:spPr>
      </p:pic>
      <p:pic>
        <p:nvPicPr>
          <p:cNvPr id="279" name="图片 27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652396" y="5397462"/>
            <a:ext cx="568549" cy="210672"/>
          </a:xfrm>
          <a:prstGeom prst="rect">
            <a:avLst/>
          </a:prstGeom>
        </p:spPr>
      </p:pic>
      <p:pic>
        <p:nvPicPr>
          <p:cNvPr id="280" name="图片 27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9851" y="3243424"/>
            <a:ext cx="568549" cy="210672"/>
          </a:xfrm>
          <a:prstGeom prst="rect">
            <a:avLst/>
          </a:prstGeom>
        </p:spPr>
      </p:pic>
      <p:pic>
        <p:nvPicPr>
          <p:cNvPr id="281" name="图片 28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6148904" y="3660406"/>
            <a:ext cx="568549" cy="210672"/>
          </a:xfrm>
          <a:prstGeom prst="rect">
            <a:avLst/>
          </a:prstGeom>
        </p:spPr>
      </p:pic>
      <p:grpSp>
        <p:nvGrpSpPr>
          <p:cNvPr id="273" name="组合 272"/>
          <p:cNvGrpSpPr/>
          <p:nvPr/>
        </p:nvGrpSpPr>
        <p:grpSpPr>
          <a:xfrm>
            <a:off x="6163345" y="517321"/>
            <a:ext cx="3451104" cy="579957"/>
            <a:chOff x="371537" y="4732301"/>
            <a:chExt cx="2678518" cy="579957"/>
          </a:xfrm>
        </p:grpSpPr>
        <p:sp>
          <p:nvSpPr>
            <p:cNvPr id="282" name="矩形 28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83" name="矩形 282"/>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下跳沿，上跳沿触发什么？</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down)">
                                      <p:cBhvr>
                                        <p:cTn id="12" dur="500"/>
                                        <p:tgtEl>
                                          <p:spTgt spid="280"/>
                                        </p:tgtEl>
                                      </p:cBhvr>
                                    </p:animEffect>
                                  </p:childTnLst>
                                </p:cTn>
                              </p:par>
                              <p:par>
                                <p:cTn id="13" presetID="22" presetClass="entr" presetSubtype="4" fill="hold" nodeType="with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down)">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75"/>
                                        </p:tgtEl>
                                        <p:attrNameLst>
                                          <p:attrName>style.visibility</p:attrName>
                                        </p:attrNameLst>
                                      </p:cBhvr>
                                      <p:to>
                                        <p:strVal val="visible"/>
                                      </p:to>
                                    </p:set>
                                    <p:animEffect transition="in" filter="wipe(down)">
                                      <p:cBhvr>
                                        <p:cTn id="20" dur="500"/>
                                        <p:tgtEl>
                                          <p:spTgt spid="2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animEffect transition="in" filter="wipe(down)">
                                      <p:cBhvr>
                                        <p:cTn id="25" dur="500"/>
                                        <p:tgtEl>
                                          <p:spTgt spid="2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78"/>
                                        </p:tgtEl>
                                        <p:attrNameLst>
                                          <p:attrName>style.visibility</p:attrName>
                                        </p:attrNameLst>
                                      </p:cBhvr>
                                      <p:to>
                                        <p:strVal val="visible"/>
                                      </p:to>
                                    </p:set>
                                    <p:animEffect transition="in" filter="wipe(down)">
                                      <p:cBhvr>
                                        <p:cTn id="30" dur="500"/>
                                        <p:tgtEl>
                                          <p:spTgt spid="2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9"/>
                                        </p:tgtEl>
                                        <p:attrNameLst>
                                          <p:attrName>style.visibility</p:attrName>
                                        </p:attrNameLst>
                                      </p:cBhvr>
                                      <p:to>
                                        <p:strVal val="visible"/>
                                      </p:to>
                                    </p:set>
                                    <p:animEffect transition="in" filter="wipe(down)">
                                      <p:cBhvr>
                                        <p:cTn id="35" dur="500"/>
                                        <p:tgtEl>
                                          <p:spTgt spid="2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wipe(left)">
                                      <p:cBhvr>
                                        <p:cTn id="40" dur="500"/>
                                        <p:tgtEl>
                                          <p:spTgt spid="27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wipe(left)">
                                      <p:cBhvr>
                                        <p:cTn id="45"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指令周期时序发生器设计</a:t>
            </a:r>
            <a:endParaRPr lang="zh-CN" altLang="en-US" dirty="0"/>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2" name="文本框 241"/>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8" name="文本框 247"/>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4" name="文本框 253"/>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2" name="文本框 221"/>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8" name="文本框 227"/>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34" name="文本框 233"/>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0" name="文本框 23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2" name="文本框 251"/>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4" name="文本框 22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tx1"/>
                  </a:solidFill>
                  <a:latin typeface="等线" panose="02010600030101010101" charset="-122"/>
                  <a:ea typeface="等线" panose="02010600030101010101" charset="-122"/>
                </a:endParaRPr>
              </a:p>
            </p:txBody>
          </p:sp>
          <p:sp>
            <p:nvSpPr>
              <p:cNvPr id="230" name="文本框 229"/>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rgbClr val="00B0F0"/>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9" name="组合 148"/>
          <p:cNvGrpSpPr/>
          <p:nvPr/>
        </p:nvGrpSpPr>
        <p:grpSpPr>
          <a:xfrm>
            <a:off x="1798430" y="5751736"/>
            <a:ext cx="3043587" cy="579957"/>
            <a:chOff x="371537" y="4732301"/>
            <a:chExt cx="2678518" cy="579957"/>
          </a:xfrm>
        </p:grpSpPr>
        <p:sp>
          <p:nvSpPr>
            <p:cNvPr id="150" name="矩形 14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1" name="矩形 150"/>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状态寄存器触发时刻？</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59" name="组合 158"/>
          <p:cNvGrpSpPr/>
          <p:nvPr/>
        </p:nvGrpSpPr>
        <p:grpSpPr>
          <a:xfrm>
            <a:off x="8481305" y="4674142"/>
            <a:ext cx="3488911" cy="1315675"/>
            <a:chOff x="6976912" y="4138537"/>
            <a:chExt cx="4396795" cy="1658040"/>
          </a:xfrm>
        </p:grpSpPr>
        <p:pic>
          <p:nvPicPr>
            <p:cNvPr id="160" name="图片 159"/>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1" name="图片 160"/>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left)">
                                      <p:cBhvr>
                                        <p:cTn id="170" dur="500"/>
                                        <p:tgtEl>
                                          <p:spTgt spid="14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wipe(up)">
                                      <p:cBhvr>
                                        <p:cTn id="175"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机器周期</a:t>
              </a:r>
              <a:endParaRPr lang="zh-CN" altLang="el-GR" sz="1705"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机器周期</a:t>
              </a:r>
              <a:endParaRPr lang="zh-CN" altLang="el-GR" sz="1705"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00B050"/>
                  </a:solidFill>
                </a:rPr>
                <a:t>机器周期</a:t>
              </a:r>
              <a:endParaRPr lang="zh-CN" altLang="el-GR" sz="1705"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endParaRPr lang="zh-CN" altLang="en-US" dirty="0"/>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64" name="组合 163"/>
          <p:cNvGrpSpPr/>
          <p:nvPr/>
        </p:nvGrpSpPr>
        <p:grpSpPr>
          <a:xfrm>
            <a:off x="6934063" y="1407865"/>
            <a:ext cx="4568842" cy="4568842"/>
            <a:chOff x="939464" y="1407865"/>
            <a:chExt cx="4568842" cy="4568842"/>
          </a:xfrm>
        </p:grpSpPr>
        <p:sp>
          <p:nvSpPr>
            <p:cNvPr id="165" name="弧形 16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7" name="组合 166"/>
          <p:cNvGrpSpPr/>
          <p:nvPr/>
        </p:nvGrpSpPr>
        <p:grpSpPr>
          <a:xfrm>
            <a:off x="7364958" y="3304952"/>
            <a:ext cx="3725671" cy="385997"/>
            <a:chOff x="1370359" y="3304952"/>
            <a:chExt cx="3725671" cy="385997"/>
          </a:xfrm>
        </p:grpSpPr>
        <p:sp>
          <p:nvSpPr>
            <p:cNvPr id="168" name="文本框 167"/>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69" name="直接箭头连接符 168"/>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p:cNvGrpSpPr/>
          <p:nvPr/>
        </p:nvGrpSpPr>
        <p:grpSpPr>
          <a:xfrm>
            <a:off x="252116" y="2023969"/>
            <a:ext cx="1174553" cy="830612"/>
            <a:chOff x="125116" y="1831657"/>
            <a:chExt cx="1174553" cy="830612"/>
          </a:xfrm>
        </p:grpSpPr>
        <p:grpSp>
          <p:nvGrpSpPr>
            <p:cNvPr id="269" name="组合 268"/>
            <p:cNvGrpSpPr/>
            <p:nvPr/>
          </p:nvGrpSpPr>
          <p:grpSpPr>
            <a:xfrm>
              <a:off x="667263" y="1944723"/>
              <a:ext cx="632406" cy="607216"/>
              <a:chOff x="667263" y="1944723"/>
              <a:chExt cx="632406" cy="607216"/>
            </a:xfrm>
          </p:grpSpPr>
          <p:cxnSp>
            <p:nvCxnSpPr>
              <p:cNvPr id="271" name="直接箭头连接符 270"/>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指令译码信号</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8723055" y="4481527"/>
            <a:ext cx="3488911" cy="1315675"/>
            <a:chOff x="6976912" y="4138537"/>
            <a:chExt cx="4396795" cy="1658040"/>
          </a:xfrm>
        </p:grpSpPr>
        <p:pic>
          <p:nvPicPr>
            <p:cNvPr id="133" name="图片 13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34" name="图片 133"/>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wipe(up)">
                                      <p:cBhvr>
                                        <p:cTn id="4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6.5 </a:t>
            </a:r>
            <a:r>
              <a:rPr lang="zh-CN" altLang="en-US" b="1" dirty="0">
                <a:solidFill>
                  <a:srgbClr val="C00000"/>
                </a:solidFill>
                <a:effectLst>
                  <a:outerShdw blurRad="38100" dist="38100" dir="2700000" algn="tl">
                    <a:srgbClr val="000000">
                      <a:alpha val="43137"/>
                    </a:srgbClr>
                  </a:outerShdw>
                </a:effectLst>
              </a:rPr>
              <a:t>硬布线控制器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控制器基本原理</a:t>
            </a:r>
            <a:endParaRPr lang="zh-CN" altLang="en-US" dirty="0"/>
          </a:p>
        </p:txBody>
      </p:sp>
      <p:sp>
        <p:nvSpPr>
          <p:cNvPr id="3" name="内容占位符 2"/>
          <p:cNvSpPr>
            <a:spLocks noGrp="1"/>
          </p:cNvSpPr>
          <p:nvPr>
            <p:ph idx="1"/>
          </p:nvPr>
        </p:nvSpPr>
        <p:spPr/>
        <p:txBody>
          <a:bodyPr/>
          <a:lstStyle/>
          <a:p>
            <a:pPr marL="325120" indent="-325120">
              <a:lnSpc>
                <a:spcPct val="150000"/>
              </a:lnSpc>
              <a:spcBef>
                <a:spcPts val="570"/>
              </a:spcBef>
              <a:spcAft>
                <a:spcPts val="570"/>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endParaRPr lang="zh-CN" altLang="en-US" dirty="0">
              <a:cs typeface="Segoe UI Black" panose="020B0A02040204020203" pitchFamily="34" charset="0"/>
              <a:sym typeface="Arial" panose="020B0604020202020204" pitchFamily="34" charset="0"/>
            </a:endParaRPr>
          </a:p>
          <a:p>
            <a:endParaRPr lang="zh-CN" altLang="en-US" dirty="0"/>
          </a:p>
        </p:txBody>
      </p:sp>
      <p:sp>
        <p:nvSpPr>
          <p:cNvPr id="5" name="Rectangle 6"/>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sp>
        <p:nvSpPr>
          <p:cNvPr id="6" name="Rectangle 8"/>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9" name="Group 11"/>
          <p:cNvGrpSpPr/>
          <p:nvPr/>
        </p:nvGrpSpPr>
        <p:grpSpPr bwMode="auto">
          <a:xfrm>
            <a:off x="9106102" y="2040729"/>
            <a:ext cx="2012840" cy="431776"/>
            <a:chOff x="2746" y="1207"/>
            <a:chExt cx="1268" cy="409"/>
          </a:xfrm>
        </p:grpSpPr>
        <p:grpSp>
          <p:nvGrpSpPr>
            <p:cNvPr id="10" name="Group 12"/>
            <p:cNvGrpSpPr/>
            <p:nvPr/>
          </p:nvGrpSpPr>
          <p:grpSpPr bwMode="auto">
            <a:xfrm>
              <a:off x="2746" y="1207"/>
              <a:ext cx="725" cy="409"/>
              <a:chOff x="4330" y="2840"/>
              <a:chExt cx="725" cy="409"/>
            </a:xfrm>
          </p:grpSpPr>
          <p:sp>
            <p:nvSpPr>
              <p:cNvPr id="17"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1"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4"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11"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2"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26" name="Group 51"/>
          <p:cNvGrpSpPr/>
          <p:nvPr/>
        </p:nvGrpSpPr>
        <p:grpSpPr bwMode="auto">
          <a:xfrm rot="5400000">
            <a:off x="8216313" y="3803465"/>
            <a:ext cx="861964" cy="576230"/>
            <a:chOff x="3514" y="3067"/>
            <a:chExt cx="543" cy="318"/>
          </a:xfrm>
        </p:grpSpPr>
        <p:sp>
          <p:nvSpPr>
            <p:cNvPr id="27"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4" name="Group 59"/>
          <p:cNvGrpSpPr/>
          <p:nvPr/>
        </p:nvGrpSpPr>
        <p:grpSpPr bwMode="auto">
          <a:xfrm>
            <a:off x="8424264" y="3316127"/>
            <a:ext cx="388916" cy="1562014"/>
            <a:chOff x="2149" y="2034"/>
            <a:chExt cx="245" cy="984"/>
          </a:xfrm>
        </p:grpSpPr>
        <p:sp>
          <p:nvSpPr>
            <p:cNvPr id="35"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36"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37" name="Group 62"/>
          <p:cNvGrpSpPr/>
          <p:nvPr/>
        </p:nvGrpSpPr>
        <p:grpSpPr bwMode="auto">
          <a:xfrm>
            <a:off x="8709246" y="2055018"/>
            <a:ext cx="2841468" cy="338120"/>
            <a:chOff x="2314" y="1263"/>
            <a:chExt cx="1790" cy="213"/>
          </a:xfrm>
        </p:grpSpPr>
        <p:sp>
          <p:nvSpPr>
            <p:cNvPr id="38"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39"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40" name="Group 71"/>
          <p:cNvGrpSpPr/>
          <p:nvPr/>
        </p:nvGrpSpPr>
        <p:grpSpPr bwMode="auto">
          <a:xfrm>
            <a:off x="8360766" y="2652591"/>
            <a:ext cx="576231" cy="430189"/>
            <a:chOff x="2108" y="3614"/>
            <a:chExt cx="363" cy="271"/>
          </a:xfrm>
        </p:grpSpPr>
        <p:sp>
          <p:nvSpPr>
            <p:cNvPr id="41"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2"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3"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5" name="Group 76"/>
          <p:cNvGrpSpPr/>
          <p:nvPr/>
        </p:nvGrpSpPr>
        <p:grpSpPr bwMode="auto">
          <a:xfrm>
            <a:off x="8035343" y="2465541"/>
            <a:ext cx="409554" cy="717511"/>
            <a:chOff x="1899" y="1476"/>
            <a:chExt cx="258" cy="452"/>
          </a:xfrm>
        </p:grpSpPr>
        <p:sp>
          <p:nvSpPr>
            <p:cNvPr id="46"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7"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cxnSp>
        <p:nvCxnSpPr>
          <p:cNvPr id="48" name="直接箭头连接符 47"/>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0" name="Rectangle 3"/>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p:spPr>
        <p:txBody>
          <a:bodyPr rtlCol="0" anchor="ctr"/>
          <a:lstStyle/>
          <a:p>
            <a:pPr algn="ctr" defTabSz="914400"/>
            <a:endParaRPr lang="zh-CN" altLang="en-US" sz="1895"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p:cNvSpPr/>
          <p:nvPr/>
        </p:nvSpPr>
        <p:spPr>
          <a:xfrm>
            <a:off x="10165621" y="4795599"/>
            <a:ext cx="604653" cy="355034"/>
          </a:xfrm>
          <a:prstGeom prst="rect">
            <a:avLst/>
          </a:prstGeom>
        </p:spPr>
        <p:txBody>
          <a:bodyPr wrap="none">
            <a:spAutoFit/>
          </a:bodyPr>
          <a:lstStyle/>
          <a:p>
            <a:pPr algn="ctr" defTabSz="914400"/>
            <a:r>
              <a:rPr lang="en-US" altLang="zh-CN" sz="1705" b="1" dirty="0">
                <a:solidFill>
                  <a:srgbClr val="001010"/>
                </a:solidFill>
                <a:latin typeface="微软雅黑" panose="020B0503020204020204" pitchFamily="34" charset="-122"/>
                <a:ea typeface="微软雅黑" panose="020B0503020204020204" pitchFamily="34" charset="-122"/>
              </a:rPr>
              <a:t>CLK</a:t>
            </a:r>
            <a:endParaRPr lang="zh-CN" altLang="en-US" sz="1705" b="1" dirty="0">
              <a:solidFill>
                <a:srgbClr val="001010"/>
              </a:solidFill>
              <a:latin typeface="微软雅黑" panose="020B0503020204020204" pitchFamily="34" charset="-122"/>
              <a:ea typeface="微软雅黑" panose="020B0503020204020204" pitchFamily="34" charset="-122"/>
            </a:endParaRPr>
          </a:p>
        </p:txBody>
      </p:sp>
      <p:sp>
        <p:nvSpPr>
          <p:cNvPr id="54" name="矩形 53"/>
          <p:cNvSpPr/>
          <p:nvPr/>
        </p:nvSpPr>
        <p:spPr>
          <a:xfrm>
            <a:off x="7008929" y="5253387"/>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时序产生器与</a:t>
            </a:r>
            <a:r>
              <a:rPr lang="zh-CN" altLang="en-US" dirty="0">
                <a:solidFill>
                  <a:srgbClr val="1387B7"/>
                </a:solidFill>
              </a:rPr>
              <a:t>硬布线</a:t>
            </a:r>
            <a:r>
              <a:rPr lang="zh-CN" altLang="en-US" dirty="0"/>
              <a:t>控制器</a:t>
            </a:r>
            <a:endParaRPr lang="zh-CN" altLang="en-US" dirty="0"/>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反馈信号</a:t>
            </a:r>
            <a:endParaRPr lang="zh-CN" altLang="en-US" sz="1600" b="1" dirty="0">
              <a:solidFill>
                <a:srgbClr val="00B050"/>
              </a:solidFill>
              <a:latin typeface="微软雅黑" panose="020B0503020204020204" pitchFamily="34" charset="-122"/>
              <a:ea typeface="微软雅黑" panose="020B0503020204020204" pitchFamily="34" charset="-122"/>
            </a:endParaRPr>
          </a:p>
        </p:txBody>
      </p:sp>
      <p:grpSp>
        <p:nvGrpSpPr>
          <p:cNvPr id="168" name="组合 167"/>
          <p:cNvGrpSpPr/>
          <p:nvPr/>
        </p:nvGrpSpPr>
        <p:grpSpPr>
          <a:xfrm>
            <a:off x="4372257" y="3914715"/>
            <a:ext cx="2824006" cy="504797"/>
            <a:chOff x="5918673" y="4753749"/>
            <a:chExt cx="2978443" cy="532403"/>
          </a:xfrm>
        </p:grpSpPr>
        <p:grpSp>
          <p:nvGrpSpPr>
            <p:cNvPr id="169" name="Group 28"/>
            <p:cNvGrpSpPr/>
            <p:nvPr/>
          </p:nvGrpSpPr>
          <p:grpSpPr bwMode="auto">
            <a:xfrm>
              <a:off x="6377411" y="4753749"/>
              <a:ext cx="607744" cy="532403"/>
              <a:chOff x="2789" y="3067"/>
              <a:chExt cx="363" cy="318"/>
            </a:xfrm>
          </p:grpSpPr>
          <p:sp>
            <p:nvSpPr>
              <p:cNvPr id="182"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p:cNvGrpSpPr/>
            <p:nvPr/>
          </p:nvGrpSpPr>
          <p:grpSpPr bwMode="auto">
            <a:xfrm>
              <a:off x="7892583" y="4753749"/>
              <a:ext cx="607743" cy="532403"/>
              <a:chOff x="3694" y="3067"/>
              <a:chExt cx="363" cy="318"/>
            </a:xfrm>
          </p:grpSpPr>
          <p:sp>
            <p:nvSpPr>
              <p:cNvPr id="177" name="Line 40"/>
              <p:cNvSpPr>
                <a:spLocks noChangeShapeType="1"/>
              </p:cNvSpPr>
              <p:nvPr/>
            </p:nvSpPr>
            <p:spPr bwMode="auto">
              <a:xfrm flipV="1">
                <a:off x="3694"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p:cNvSpPr>
                <a:spLocks noChangeShapeType="1"/>
              </p:cNvSpPr>
              <p:nvPr/>
            </p:nvSpPr>
            <p:spPr bwMode="auto">
              <a:xfrm flipV="1">
                <a:off x="3785"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p:cNvSpPr>
                <a:spLocks noChangeShapeType="1"/>
              </p:cNvSpPr>
              <p:nvPr/>
            </p:nvSpPr>
            <p:spPr bwMode="auto">
              <a:xfrm flipV="1">
                <a:off x="3876"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p:cNvSpPr>
                <a:spLocks noChangeShapeType="1"/>
              </p:cNvSpPr>
              <p:nvPr/>
            </p:nvSpPr>
            <p:spPr bwMode="auto">
              <a:xfrm flipV="1">
                <a:off x="396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p:cNvSpPr>
                <a:spLocks noChangeShapeType="1"/>
              </p:cNvSpPr>
              <p:nvPr/>
            </p:nvSpPr>
            <p:spPr bwMode="auto">
              <a:xfrm flipV="1">
                <a:off x="405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p:cNvGrpSpPr/>
            <p:nvPr/>
          </p:nvGrpSpPr>
          <p:grpSpPr bwMode="auto">
            <a:xfrm>
              <a:off x="5918673" y="4869294"/>
              <a:ext cx="1550333" cy="403490"/>
              <a:chOff x="2333" y="3046"/>
              <a:chExt cx="926" cy="241"/>
            </a:xfrm>
          </p:grpSpPr>
          <p:sp>
            <p:nvSpPr>
              <p:cNvPr id="175" name="Rectangle 46"/>
              <p:cNvSpPr>
                <a:spLocks noChangeArrowheads="1"/>
              </p:cNvSpPr>
              <p:nvPr/>
            </p:nvSpPr>
            <p:spPr bwMode="auto">
              <a:xfrm>
                <a:off x="2333" y="3054"/>
                <a:ext cx="32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6" name="Rectangle 47"/>
              <p:cNvSpPr>
                <a:spLocks noChangeArrowheads="1"/>
              </p:cNvSpPr>
              <p:nvPr/>
            </p:nvSpPr>
            <p:spPr bwMode="auto">
              <a:xfrm>
                <a:off x="2965" y="3046"/>
                <a:ext cx="294"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p:cNvGrpSpPr/>
            <p:nvPr/>
          </p:nvGrpSpPr>
          <p:grpSpPr bwMode="auto">
            <a:xfrm>
              <a:off x="7497464" y="4852554"/>
              <a:ext cx="1399652" cy="415210"/>
              <a:chOff x="3276" y="3036"/>
              <a:chExt cx="836" cy="248"/>
            </a:xfrm>
          </p:grpSpPr>
          <p:sp>
            <p:nvSpPr>
              <p:cNvPr id="173" name="Rectangle 49"/>
              <p:cNvSpPr>
                <a:spLocks noChangeArrowheads="1"/>
              </p:cNvSpPr>
              <p:nvPr/>
            </p:nvSpPr>
            <p:spPr bwMode="auto">
              <a:xfrm>
                <a:off x="3276" y="3051"/>
                <a:ext cx="267"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4" name="Rectangle 50"/>
              <p:cNvSpPr>
                <a:spLocks noChangeArrowheads="1"/>
              </p:cNvSpPr>
              <p:nvPr/>
            </p:nvSpPr>
            <p:spPr bwMode="auto">
              <a:xfrm>
                <a:off x="3847" y="3036"/>
                <a:ext cx="26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87" name="Group 65"/>
          <p:cNvGrpSpPr/>
          <p:nvPr/>
        </p:nvGrpSpPr>
        <p:grpSpPr bwMode="auto">
          <a:xfrm flipH="1">
            <a:off x="6980377" y="4628907"/>
            <a:ext cx="576230" cy="285734"/>
            <a:chOff x="2108" y="3614"/>
            <a:chExt cx="363" cy="180"/>
          </a:xfrm>
        </p:grpSpPr>
        <p:sp>
          <p:nvSpPr>
            <p:cNvPr id="188" name="Line 66"/>
            <p:cNvSpPr>
              <a:spLocks noChangeShapeType="1"/>
            </p:cNvSpPr>
            <p:nvPr/>
          </p:nvSpPr>
          <p:spPr bwMode="auto">
            <a:xfrm rot="5400000" flipV="1">
              <a:off x="2290" y="343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p:cNvSpPr>
              <a:spLocks noChangeShapeType="1"/>
            </p:cNvSpPr>
            <p:nvPr/>
          </p:nvSpPr>
          <p:spPr bwMode="auto">
            <a:xfrm rot="5400000" flipV="1">
              <a:off x="2290" y="352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p:cNvSpPr>
              <a:spLocks noChangeShapeType="1"/>
            </p:cNvSpPr>
            <p:nvPr/>
          </p:nvSpPr>
          <p:spPr bwMode="auto">
            <a:xfrm rot="5400000" flipV="1">
              <a:off x="2290" y="361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192" name="直接箭头连接符 191"/>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p:cNvSpPr>
            <a:spLocks noChangeArrowheads="1"/>
          </p:cNvSpPr>
          <p:nvPr/>
        </p:nvSpPr>
        <p:spPr bwMode="auto">
          <a:xfrm>
            <a:off x="7373869" y="1747006"/>
            <a:ext cx="461665" cy="2169825"/>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400"/>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4" name="Group 11"/>
          <p:cNvGrpSpPr/>
          <p:nvPr/>
        </p:nvGrpSpPr>
        <p:grpSpPr bwMode="auto">
          <a:xfrm rot="5400000">
            <a:off x="6173182" y="2571806"/>
            <a:ext cx="2012840" cy="431776"/>
            <a:chOff x="2746" y="1207"/>
            <a:chExt cx="1268" cy="409"/>
          </a:xfrm>
        </p:grpSpPr>
        <p:grpSp>
          <p:nvGrpSpPr>
            <p:cNvPr id="195" name="Group 12"/>
            <p:cNvGrpSpPr/>
            <p:nvPr/>
          </p:nvGrpSpPr>
          <p:grpSpPr bwMode="auto">
            <a:xfrm>
              <a:off x="2746" y="1207"/>
              <a:ext cx="725" cy="409"/>
              <a:chOff x="4330" y="2840"/>
              <a:chExt cx="725" cy="409"/>
            </a:xfrm>
          </p:grpSpPr>
          <p:sp>
            <p:nvSpPr>
              <p:cNvPr id="202" name="Line 13"/>
              <p:cNvSpPr>
                <a:spLocks noChangeShapeType="1"/>
              </p:cNvSpPr>
              <p:nvPr/>
            </p:nvSpPr>
            <p:spPr bwMode="auto">
              <a:xfrm flipV="1">
                <a:off x="433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p:cNvSpPr>
                <a:spLocks noChangeShapeType="1"/>
              </p:cNvSpPr>
              <p:nvPr/>
            </p:nvSpPr>
            <p:spPr bwMode="auto">
              <a:xfrm flipV="1">
                <a:off x="442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p:cNvSpPr>
                <a:spLocks noChangeShapeType="1"/>
              </p:cNvSpPr>
              <p:nvPr/>
            </p:nvSpPr>
            <p:spPr bwMode="auto">
              <a:xfrm flipV="1">
                <a:off x="4511"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p:cNvSpPr>
                <a:spLocks noChangeShapeType="1"/>
              </p:cNvSpPr>
              <p:nvPr/>
            </p:nvSpPr>
            <p:spPr bwMode="auto">
              <a:xfrm flipV="1">
                <a:off x="4602"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p:cNvSpPr>
                <a:spLocks noChangeShapeType="1"/>
              </p:cNvSpPr>
              <p:nvPr/>
            </p:nvSpPr>
            <p:spPr bwMode="auto">
              <a:xfrm flipV="1">
                <a:off x="469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p:cNvSpPr>
                <a:spLocks noChangeShapeType="1"/>
              </p:cNvSpPr>
              <p:nvPr/>
            </p:nvSpPr>
            <p:spPr bwMode="auto">
              <a:xfrm flipV="1">
                <a:off x="478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p:cNvSpPr>
                <a:spLocks noChangeShapeType="1"/>
              </p:cNvSpPr>
              <p:nvPr/>
            </p:nvSpPr>
            <p:spPr bwMode="auto">
              <a:xfrm flipV="1">
                <a:off x="4874"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p:cNvSpPr>
                <a:spLocks noChangeShapeType="1"/>
              </p:cNvSpPr>
              <p:nvPr/>
            </p:nvSpPr>
            <p:spPr bwMode="auto">
              <a:xfrm flipV="1">
                <a:off x="496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p:cNvSpPr>
                <a:spLocks noChangeShapeType="1"/>
              </p:cNvSpPr>
              <p:nvPr/>
            </p:nvSpPr>
            <p:spPr bwMode="auto">
              <a:xfrm flipV="1">
                <a:off x="505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p:cNvSpPr>
              <a:spLocks noChangeShapeType="1"/>
            </p:cNvSpPr>
            <p:nvPr/>
          </p:nvSpPr>
          <p:spPr bwMode="auto">
            <a:xfrm flipV="1">
              <a:off x="356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p:cNvSpPr>
              <a:spLocks noChangeShapeType="1"/>
            </p:cNvSpPr>
            <p:nvPr/>
          </p:nvSpPr>
          <p:spPr bwMode="auto">
            <a:xfrm flipV="1">
              <a:off x="365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p:cNvSpPr>
              <a:spLocks noChangeShapeType="1"/>
            </p:cNvSpPr>
            <p:nvPr/>
          </p:nvSpPr>
          <p:spPr bwMode="auto">
            <a:xfrm flipV="1">
              <a:off x="3742"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p:cNvSpPr>
              <a:spLocks noChangeShapeType="1"/>
            </p:cNvSpPr>
            <p:nvPr/>
          </p:nvSpPr>
          <p:spPr bwMode="auto">
            <a:xfrm flipV="1">
              <a:off x="3833"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p:cNvSpPr>
              <a:spLocks noChangeShapeType="1"/>
            </p:cNvSpPr>
            <p:nvPr/>
          </p:nvSpPr>
          <p:spPr bwMode="auto">
            <a:xfrm flipV="1">
              <a:off x="392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p:cNvSpPr>
              <a:spLocks noChangeShapeType="1"/>
            </p:cNvSpPr>
            <p:nvPr/>
          </p:nvSpPr>
          <p:spPr bwMode="auto">
            <a:xfrm flipV="1">
              <a:off x="401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p:cNvGrpSpPr/>
          <p:nvPr/>
        </p:nvGrpSpPr>
        <p:grpSpPr bwMode="auto">
          <a:xfrm rot="5400000">
            <a:off x="5813629" y="2602760"/>
            <a:ext cx="2803370" cy="436540"/>
            <a:chOff x="2336" y="1230"/>
            <a:chExt cx="1766" cy="275"/>
          </a:xfrm>
        </p:grpSpPr>
        <p:sp>
          <p:nvSpPr>
            <p:cNvPr id="212" name="Rectangle 63"/>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sp>
          <p:nvSpPr>
            <p:cNvPr id="213" name="Rectangle 64"/>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grpSp>
      <p:cxnSp>
        <p:nvCxnSpPr>
          <p:cNvPr id="214" name="直接箭头连接符 213"/>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Rectangle 46"/>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3" name="Rectangle 10"/>
          <p:cNvSpPr>
            <a:spLocks noChangeArrowheads="1"/>
          </p:cNvSpPr>
          <p:nvPr/>
        </p:nvSpPr>
        <p:spPr bwMode="auto">
          <a:xfrm>
            <a:off x="3164957" y="2823927"/>
            <a:ext cx="1107997" cy="36933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endPar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Rectangle 3"/>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400"/>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指令寄存器</a:t>
            </a:r>
            <a:endParaRPr lang="zh-CN" altLang="en-US" sz="1515" b="1" kern="0" dirty="0">
              <a:latin typeface="微软雅黑" panose="020B0503020204020204" pitchFamily="34" charset="-122"/>
              <a:ea typeface="微软雅黑" panose="020B0503020204020204" pitchFamily="34" charset="-122"/>
            </a:endParaRPr>
          </a:p>
        </p:txBody>
      </p:sp>
      <p:sp>
        <p:nvSpPr>
          <p:cNvPr id="226" name="Rectangle 9"/>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IR</a:t>
            </a:r>
            <a:endParaRPr lang="en-US" altLang="zh-CN" sz="1600" b="1" dirty="0">
              <a:latin typeface="微软雅黑" panose="020B0503020204020204" pitchFamily="34" charset="-122"/>
              <a:ea typeface="微软雅黑" panose="020B0503020204020204" pitchFamily="34" charset="-122"/>
            </a:endParaRPr>
          </a:p>
        </p:txBody>
      </p:sp>
      <p:sp>
        <p:nvSpPr>
          <p:cNvPr id="227" name="Rectangle 9"/>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ID</a:t>
            </a:r>
            <a:endParaRPr lang="en-US" altLang="zh-CN" sz="1600" b="1" dirty="0">
              <a:latin typeface="微软雅黑" panose="020B0503020204020204" pitchFamily="34" charset="-122"/>
              <a:ea typeface="微软雅黑" panose="020B0503020204020204" pitchFamily="34" charset="-122"/>
            </a:endParaRPr>
          </a:p>
        </p:txBody>
      </p:sp>
      <p:sp>
        <p:nvSpPr>
          <p:cNvPr id="228" name="Rectangle 4"/>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zh-CN" altLang="en-US"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译码</a:t>
            </a:r>
            <a:endParaRPr lang="zh-CN" altLang="en-US" sz="1515" b="1" kern="0" dirty="0">
              <a:latin typeface="微软雅黑" panose="020B0503020204020204" pitchFamily="34" charset="-122"/>
              <a:ea typeface="微软雅黑" panose="020B0503020204020204" pitchFamily="34" charset="-122"/>
            </a:endParaRPr>
          </a:p>
        </p:txBody>
      </p:sp>
      <p:cxnSp>
        <p:nvCxnSpPr>
          <p:cNvPr id="229" name="直接箭头连接符 228"/>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0" name="文本框 229"/>
              <p:cNvSpPr txBox="1"/>
              <p:nvPr/>
            </p:nvSpPr>
            <p:spPr>
              <a:xfrm>
                <a:off x="7835534" y="2460513"/>
                <a:ext cx="4389068" cy="943272"/>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30" name="文本框 229"/>
              <p:cNvSpPr txBox="1">
                <a:spLocks noRot="1" noChangeAspect="1" noMove="1" noResize="1" noEditPoints="1" noAdjustHandles="1" noChangeArrowheads="1" noChangeShapeType="1" noTextEdit="1"/>
              </p:cNvSpPr>
              <p:nvPr/>
            </p:nvSpPr>
            <p:spPr>
              <a:xfrm>
                <a:off x="7835534" y="2460513"/>
                <a:ext cx="4389068" cy="943272"/>
              </a:xfrm>
              <a:prstGeom prst="rect">
                <a:avLst/>
              </a:prstGeom>
              <a:blipFill rotWithShape="1">
                <a:blip r:embed="rId1"/>
                <a:stretch>
                  <a:fillRect l="-6" t="-55" r="5" b="20"/>
                </a:stretch>
              </a:blipFill>
              <a:effectLst/>
            </p:spPr>
            <p:txBody>
              <a:bodyPr/>
              <a:lstStyle/>
              <a:p>
                <a:r>
                  <a:rPr lang="zh-CN" altLang="en-US">
                    <a:noFill/>
                  </a:rPr>
                  <a:t> </a:t>
                </a:r>
              </a:p>
            </p:txBody>
          </p:sp>
        </mc:Fallback>
      </mc:AlternateContent>
      <p:sp>
        <p:nvSpPr>
          <p:cNvPr id="86" name="Rectangle 5"/>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400"/>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16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224"/>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wipe(down)">
                                      <p:cBhvr>
                                        <p:cTn id="2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224" grpId="0" animBg="1"/>
      <p:bldP spid="230" grpId="0"/>
      <p:bldP spid="8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现代时序硬布线控制器</a:t>
            </a:r>
            <a:endParaRPr lang="zh-CN" altLang="en-US" dirty="0"/>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结果反馈信息</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7030A0"/>
                </a:solidFill>
                <a:latin typeface="微软雅黑" panose="020B0503020204020204" pitchFamily="34" charset="-122"/>
                <a:ea typeface="微软雅黑" panose="020B0503020204020204" pitchFamily="34" charset="-122"/>
              </a:rPr>
              <a:t>I</a:t>
            </a:r>
            <a:r>
              <a:rPr lang="en-US" altLang="zh-CN" sz="1600" b="1" baseline="-25000" dirty="0">
                <a:solidFill>
                  <a:srgbClr val="7030A0"/>
                </a:solidFill>
                <a:latin typeface="微软雅黑" panose="020B0503020204020204" pitchFamily="34" charset="-122"/>
                <a:ea typeface="微软雅黑" panose="020B0503020204020204" pitchFamily="34" charset="-122"/>
              </a:rPr>
              <a:t>1</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7030A0"/>
                </a:solidFill>
                <a:latin typeface="微软雅黑" panose="020B0503020204020204" pitchFamily="34" charset="-122"/>
                <a:ea typeface="微软雅黑" panose="020B0503020204020204" pitchFamily="34" charset="-122"/>
              </a:rPr>
              <a:t>I</a:t>
            </a:r>
            <a:r>
              <a:rPr lang="en-US" altLang="zh-CN" sz="1600" b="1" baseline="-25000" dirty="0" err="1">
                <a:solidFill>
                  <a:srgbClr val="7030A0"/>
                </a:solidFill>
                <a:latin typeface="微软雅黑" panose="020B0503020204020204" pitchFamily="34" charset="-122"/>
                <a:ea typeface="微软雅黑" panose="020B0503020204020204" pitchFamily="34" charset="-122"/>
              </a:rPr>
              <a:t>m</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8132510" y="232032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B</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B</a:t>
            </a:r>
            <a:r>
              <a:rPr lang="en-US" altLang="zh-CN" sz="1600" b="1" baseline="-25000" dirty="0" err="1">
                <a:solidFill>
                  <a:schemeClr val="accent5"/>
                </a:solidFill>
                <a:latin typeface="微软雅黑" panose="020B0503020204020204" pitchFamily="34" charset="-122"/>
                <a:ea typeface="微软雅黑" panose="020B0503020204020204" pitchFamily="34" charset="-122"/>
              </a:rPr>
              <a:t>j</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13003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91" name="Text Box 127"/>
          <p:cNvSpPr txBox="1">
            <a:spLocks noChangeArrowheads="1"/>
          </p:cNvSpPr>
          <p:nvPr/>
        </p:nvSpPr>
        <p:spPr bwMode="auto">
          <a:xfrm>
            <a:off x="2147257" y="5954789"/>
            <a:ext cx="7873991"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无时序发生器、操作控制信号仅仅与状态寄存器现态有关</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endParaRPr lang="zh-CN" altLang="en-US" dirty="0"/>
          </a:p>
        </p:txBody>
      </p:sp>
      <p:sp>
        <p:nvSpPr>
          <p:cNvPr id="3" name="内容占位符 2"/>
          <p:cNvSpPr>
            <a:spLocks noGrp="1"/>
          </p:cNvSpPr>
          <p:nvPr>
            <p:ph idx="1"/>
          </p:nvPr>
        </p:nvSpPr>
        <p:spPr/>
        <p:txBody>
          <a:bodyPr>
            <a:normAutofit/>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设计时序发生器： </a:t>
            </a:r>
            <a:r>
              <a:rPr lang="zh-CN" altLang="en-US" dirty="0">
                <a:sym typeface="Arial" panose="020B0604020202020204" pitchFamily="34" charset="0"/>
              </a:rPr>
              <a:t>根据机器周期、节拍划分构建状态图</a:t>
            </a:r>
            <a:endParaRPr lang="en-US" altLang="zh-CN" dirty="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mc:Choice xmlns:a14="http://schemas.microsoft.com/office/drawing/2010/main" Requires="a14">
          <p:sp>
            <p:nvSpPr>
              <p:cNvPr id="70" name="文本框 69"/>
              <p:cNvSpPr txBox="1"/>
              <p:nvPr/>
            </p:nvSpPr>
            <p:spPr>
              <a:xfrm>
                <a:off x="7200586" y="2591885"/>
                <a:ext cx="4389068" cy="786177"/>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𝑪</m:t>
                          </m:r>
                        </m:e>
                        <m:sub>
                          <m:r>
                            <a:rPr lang="en-US" altLang="zh-CN" sz="2000" b="1" i="1">
                              <a:solidFill>
                                <a:srgbClr val="FF0000"/>
                              </a:solidFill>
                              <a:latin typeface="Cambria Math" panose="02040503050406030204" pitchFamily="18" charset="0"/>
                            </a:rPr>
                            <m:t>𝒏</m:t>
                          </m:r>
                        </m:sub>
                      </m:sSub>
                      <m:r>
                        <a:rPr lang="pt-BR" altLang="zh-CN" sz="2000" b="1">
                          <a:latin typeface="Cambria Math" panose="02040503050406030204" pitchFamily="18" charset="0"/>
                        </a:rPr>
                        <m:t>=</m:t>
                      </m:r>
                      <m:nary>
                        <m:naryPr>
                          <m:chr m:val="∑"/>
                          <m:supHide m:val="on"/>
                          <m:ctrlPr>
                            <a:rPr lang="pt-BR" altLang="zh-CN" sz="2000" b="1" i="1">
                              <a:latin typeface="Cambria Math" panose="02040503050406030204" pitchFamily="18" charset="0"/>
                            </a:rPr>
                          </m:ctrlPr>
                        </m:naryPr>
                        <m:sub>
                          <m:r>
                            <a:rPr lang="en-US" altLang="zh-CN" sz="2000" b="1" i="1">
                              <a:latin typeface="Cambria Math" panose="02040503050406030204" pitchFamily="18" charset="0"/>
                            </a:rPr>
                            <m:t>𝒎</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d>
                            <m:dPr>
                              <m:ctrlPr>
                                <a:rPr lang="pt-BR" altLang="zh-CN" sz="2000" b="1" i="1">
                                  <a:latin typeface="Cambria Math" panose="02040503050406030204" pitchFamily="18" charset="0"/>
                                </a:rPr>
                              </m:ctrlPr>
                            </m:dPr>
                            <m:e>
                              <m:sSub>
                                <m:sSubPr>
                                  <m:ctrlPr>
                                    <a:rPr lang="en-US" altLang="zh-CN" sz="2000" b="1" i="1">
                                      <a:solidFill>
                                        <a:schemeClr val="accent5"/>
                                      </a:solidFill>
                                      <a:latin typeface="Cambria Math" panose="02040503050406030204" pitchFamily="18" charset="0"/>
                                    </a:rPr>
                                  </m:ctrlPr>
                                </m:sSubPr>
                                <m:e>
                                  <m:sSub>
                                    <m:sSubPr>
                                      <m:ctrlPr>
                                        <a:rPr lang="en-US" altLang="zh-CN" sz="2000" b="1" i="1" smtClean="0">
                                          <a:solidFill>
                                            <a:srgbClr val="7030A0"/>
                                          </a:solidFill>
                                          <a:latin typeface="Cambria Math" panose="02040503050406030204" pitchFamily="18" charset="0"/>
                                        </a:rPr>
                                      </m:ctrlPr>
                                    </m:sSubPr>
                                    <m:e>
                                      <m:r>
                                        <a:rPr lang="en-US" altLang="zh-CN" sz="2000" b="1" i="1">
                                          <a:solidFill>
                                            <a:srgbClr val="7030A0"/>
                                          </a:solidFill>
                                          <a:latin typeface="Cambria Math" panose="02040503050406030204" pitchFamily="18" charset="0"/>
                                        </a:rPr>
                                        <m:t>𝑰</m:t>
                                      </m:r>
                                    </m:e>
                                    <m:sub>
                                      <m:r>
                                        <a:rPr lang="en-US" altLang="zh-CN" sz="2000" b="1" i="1">
                                          <a:solidFill>
                                            <a:srgbClr val="7030A0"/>
                                          </a:solidFill>
                                          <a:latin typeface="Cambria Math" panose="02040503050406030204" pitchFamily="18" charset="0"/>
                                        </a:rPr>
                                        <m:t>𝒎</m:t>
                                      </m:r>
                                    </m:sub>
                                  </m:sSub>
                                  <m:sSub>
                                    <m:sSubPr>
                                      <m:ctrlPr>
                                        <a:rPr lang="en-US" altLang="zh-CN" sz="2000" b="1" i="1">
                                          <a:solidFill>
                                            <a:schemeClr val="accent5"/>
                                          </a:solidFill>
                                          <a:latin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e>
                                    <m:sub>
                                      <m:r>
                                        <a:rPr lang="en-US" altLang="zh-CN" sz="2000" b="1" i="1">
                                          <a:solidFill>
                                            <a:srgbClr val="C00000"/>
                                          </a:solidFill>
                                          <a:latin typeface="Cambria Math" panose="02040503050406030204" pitchFamily="18" charset="0"/>
                                        </a:rPr>
                                        <m:t>𝒊</m:t>
                                      </m:r>
                                    </m:sub>
                                  </m:sSub>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chemeClr val="accent5"/>
                                      </a:solidFill>
                                      <a:latin typeface="Cambria Math" panose="02040503050406030204" pitchFamily="18" charset="0"/>
                                    </a:rPr>
                                    <m:t>𝑻</m:t>
                                  </m:r>
                                </m:e>
                                <m:sub>
                                  <m:r>
                                    <a:rPr lang="en-US" altLang="zh-CN" sz="2000" b="1" i="1">
                                      <a:solidFill>
                                        <a:schemeClr val="accent5"/>
                                      </a:solidFill>
                                      <a:latin typeface="Cambria Math" panose="02040503050406030204" pitchFamily="18" charset="0"/>
                                    </a:rPr>
                                    <m:t>𝒌</m:t>
                                  </m:r>
                                </m:sub>
                              </m:sSub>
                              <m:r>
                                <a:rPr lang="en-US" altLang="zh-CN" sz="2000" b="1" i="1">
                                  <a:latin typeface="Cambria Math" panose="02040503050406030204" pitchFamily="18" charset="0"/>
                                  <a:ea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panose="02040503050406030204" pitchFamily="18" charset="0"/>
                                    </a:rPr>
                                    <m:t>𝑩</m:t>
                                  </m:r>
                                </m:e>
                                <m:sub>
                                  <m:r>
                                    <a:rPr lang="en-US" altLang="zh-CN" sz="2000" b="1" i="1">
                                      <a:solidFill>
                                        <a:srgbClr val="00B050"/>
                                      </a:solidFill>
                                      <a:latin typeface="Cambria Math" panose="02040503050406030204" pitchFamily="18" charset="0"/>
                                    </a:rPr>
                                    <m:t>𝒋</m:t>
                                  </m:r>
                                </m:sub>
                              </m:sSub>
                            </m:e>
                          </m:d>
                        </m:e>
                      </m:nary>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70" name="文本框 69"/>
              <p:cNvSpPr txBox="1">
                <a:spLocks noRot="1" noChangeAspect="1" noMove="1" noResize="1" noEditPoints="1" noAdjustHandles="1" noChangeArrowheads="1" noChangeShapeType="1" noTextEdit="1"/>
              </p:cNvSpPr>
              <p:nvPr/>
            </p:nvSpPr>
            <p:spPr>
              <a:xfrm>
                <a:off x="7200586" y="2591885"/>
                <a:ext cx="4389068" cy="786177"/>
              </a:xfrm>
              <a:prstGeom prst="rect">
                <a:avLst/>
              </a:prstGeom>
              <a:blipFill rotWithShape="1">
                <a:blip r:embed="rId1"/>
                <a:stretch>
                  <a:fillRect l="-7" t="-57" r="6" b="63"/>
                </a:stretch>
              </a:blipFill>
              <a:effectLst/>
            </p:spPr>
            <p:txBody>
              <a:bodyPr/>
              <a:lstStyle/>
              <a:p>
                <a:r>
                  <a:rPr lang="zh-CN" altLang="en-US">
                    <a:noFill/>
                  </a:rPr>
                  <a:t> </a:t>
                </a:r>
              </a:p>
            </p:txBody>
          </p:sp>
        </mc:Fallback>
      </mc:AlternateContent>
      <p:pic>
        <p:nvPicPr>
          <p:cNvPr id="72" name="图片 71"/>
          <p:cNvPicPr>
            <a:picLocks noChangeAspect="1"/>
          </p:cNvPicPr>
          <p:nvPr/>
        </p:nvPicPr>
        <p:blipFill>
          <a:blip r:embed="rId2"/>
          <a:stretch>
            <a:fillRect/>
          </a:stretch>
        </p:blipFill>
        <p:spPr>
          <a:xfrm>
            <a:off x="6178550" y="3399279"/>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gridCol w="3157395"/>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a:solidFill>
                            <a:schemeClr val="bg1"/>
                          </a:solidFill>
                          <a:latin typeface="微软雅黑" panose="020B0503020204020204" pitchFamily="34" charset="-122"/>
                          <a:ea typeface="微软雅黑" panose="020B0503020204020204" pitchFamily="34" charset="-122"/>
                          <a:cs typeface="+mn-cs"/>
                        </a:rPr>
                        <a:t>，</a:t>
                      </a:r>
                      <a:r>
                        <a:rPr lang="en-US" altLang="zh-CN" sz="1800" b="1" kern="1200">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in</a:t>
                      </a:r>
                      <a:r>
                        <a:rPr lang="en-US" altLang="zh-CN" sz="1800" b="1" kern="1200">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mc:AlternateContent xmlns:mc="http://schemas.openxmlformats.org/markup-compatibility/2006">
        <mc:Choice xmlns:a14="http://schemas.microsoft.com/office/drawing/2010/main"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rotWithShape="1">
                <a:blip r:embed="rId1"/>
                <a:stretch>
                  <a:fillRect t="-2" r="9" b="57"/>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000">
        <p15:prstTrans prst="pageCurlDoubl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wipe(left)">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1" grpId="0"/>
      <p:bldP spid="22" grpId="0" animBg="1"/>
      <p:bldP spid="23" grpId="0" animBg="1"/>
      <p:bldP spid="25"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endParaRPr lang="zh-CN" altLang="en-US" dirty="0"/>
          </a:p>
        </p:txBody>
      </p:sp>
      <p:sp>
        <p:nvSpPr>
          <p:cNvPr id="3" name="内容占位符 2"/>
          <p:cNvSpPr>
            <a:spLocks noGrp="1"/>
          </p:cNvSpPr>
          <p:nvPr>
            <p:ph idx="1"/>
          </p:nvPr>
        </p:nvSpPr>
        <p:spPr>
          <a:xfrm>
            <a:off x="487822" y="942764"/>
            <a:ext cx="11061050" cy="5637024"/>
          </a:xfrm>
        </p:spPr>
        <p:txBody>
          <a:bodyPr>
            <a:normAutofit/>
          </a:bodyPr>
          <a:lstStyle/>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PC </a:t>
            </a:r>
            <a:r>
              <a:rPr lang="en-US" altLang="zh-CN" dirty="0">
                <a:solidFill>
                  <a:prstClr val="black"/>
                </a:solidFill>
                <a:cs typeface="Segoe UI Black" panose="020B0A02040204020203" pitchFamily="34" charset="0"/>
                <a:sym typeface="Arial" panose="020B0604020202020204" pitchFamily="34" charset="0"/>
              </a:rPr>
              <a:t>(Program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IR</a:t>
            </a:r>
            <a:r>
              <a:rPr lang="en-US" altLang="zh-CN" dirty="0">
                <a:solidFill>
                  <a:prstClr val="black"/>
                </a:solidFill>
                <a:cs typeface="Segoe UI Black" panose="020B0A02040204020203" pitchFamily="34" charset="0"/>
                <a:sym typeface="Arial" panose="020B0604020202020204" pitchFamily="34" charset="0"/>
              </a:rPr>
              <a:t>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AR</a:t>
            </a:r>
            <a:r>
              <a:rPr lang="en-US" altLang="zh-CN" dirty="0">
                <a:solidFill>
                  <a:prstClr val="black"/>
                </a:solidFill>
                <a:cs typeface="Segoe UI Black" panose="020B0A02040204020203" pitchFamily="34" charset="0"/>
                <a:sym typeface="Arial" panose="020B0604020202020204" pitchFamily="34" charset="0"/>
              </a:rPr>
              <a:t>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DR</a:t>
            </a:r>
            <a:r>
              <a:rPr lang="en-US" altLang="zh-CN" dirty="0">
                <a:solidFill>
                  <a:prstClr val="black"/>
                </a:solidFill>
                <a:cs typeface="Segoe UI Black" panose="020B0A02040204020203" pitchFamily="34" charset="0"/>
                <a:sym typeface="Arial" panose="020B0604020202020204" pitchFamily="34" charset="0"/>
              </a:rPr>
              <a:t>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AC</a:t>
            </a:r>
            <a:r>
              <a:rPr lang="en-US" altLang="zh-CN" dirty="0">
                <a:solidFill>
                  <a:prstClr val="black"/>
                </a:solidFill>
                <a:cs typeface="Segoe UI Black" panose="020B0A02040204020203" pitchFamily="34" charset="0"/>
                <a:sym typeface="Arial" panose="020B0604020202020204" pitchFamily="34" charset="0"/>
              </a:rPr>
              <a:t>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PSW</a:t>
            </a:r>
            <a:r>
              <a:rPr lang="en-US" altLang="zh-CN" dirty="0">
                <a:solidFill>
                  <a:prstClr val="black"/>
                </a:solidFill>
                <a:cs typeface="Segoe UI Black" panose="020B0A02040204020203" pitchFamily="34" charset="0"/>
                <a:sym typeface="Arial" panose="020B0604020202020204" pitchFamily="34" charset="0"/>
              </a:rPr>
              <a:t>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en-US" altLang="zh-CN" dirty="0">
              <a:solidFill>
                <a:srgbClr val="FF9900"/>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endParaRPr lang="zh-CN" altLang="en-US" sz="2400" dirty="0">
              <a:cs typeface="Segoe UI Black" panose="020B0A02040204020203" pitchFamily="34" charset="0"/>
              <a:sym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 name="组合 2"/>
          <p:cNvGrpSpPr/>
          <p:nvPr/>
        </p:nvGrpSpPr>
        <p:grpSpPr>
          <a:xfrm>
            <a:off x="831307" y="3644308"/>
            <a:ext cx="1801840" cy="1169976"/>
            <a:chOff x="831307" y="3644308"/>
            <a:chExt cx="1801840" cy="1169976"/>
          </a:xfrm>
        </p:grpSpPr>
        <p:pic>
          <p:nvPicPr>
            <p:cNvPr id="88" name="图片 8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grpSp>
        <p:nvGrpSpPr>
          <p:cNvPr id="93" name="组合 92"/>
          <p:cNvGrpSpPr/>
          <p:nvPr/>
        </p:nvGrpSpPr>
        <p:grpSpPr>
          <a:xfrm>
            <a:off x="562875" y="2070646"/>
            <a:ext cx="3043587"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加入空节拍会有问题！</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5" b="1" dirty="0">
                  <a:solidFill>
                    <a:srgbClr val="C00000"/>
                  </a:solidFill>
                  <a:latin typeface="微软雅黑" panose="020B0503020204020204" pitchFamily="34" charset="-122"/>
                  <a:ea typeface="微软雅黑" panose="020B0503020204020204" pitchFamily="34" charset="-122"/>
                </a:rPr>
                <a:t>取指令周期</a:t>
              </a:r>
              <a:endParaRPr lang="zh-CN" altLang="en-US" sz="1705"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770" lvl="3" indent="-329565">
              <a:lnSpc>
                <a:spcPct val="150000"/>
              </a:lnSpc>
              <a:spcBef>
                <a:spcPts val="570"/>
              </a:spcBef>
              <a:spcAft>
                <a:spcPts val="570"/>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椭圆 2"/>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endParaRPr lang="zh-CN" altLang="en-US" sz="2400" b="1" dirty="0">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400" b="1" kern="1200">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in</a:t>
                      </a:r>
                      <a:r>
                        <a:rPr lang="en-US" altLang="zh-CN" sz="1400" b="1" kern="1200">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5"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70"/>
              </a:spcBef>
              <a:spcAft>
                <a:spcPts val="570"/>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srcRect l="17065" t="2070" b="24546"/>
          <a:stretch>
            <a:fillRect/>
          </a:stretch>
        </p:blipFill>
        <p:spPr bwMode="auto">
          <a:xfrm>
            <a:off x="487822" y="1058560"/>
            <a:ext cx="5317668" cy="5369424"/>
          </a:xfrm>
          <a:prstGeom prst="rect">
            <a:avLst/>
          </a:prstGeom>
          <a:ln>
            <a:noFill/>
          </a:ln>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579346" y="1209285"/>
            <a:ext cx="4532092" cy="579957"/>
            <a:chOff x="371537" y="4732301"/>
            <a:chExt cx="2678518" cy="579957"/>
          </a:xfrm>
        </p:grpSpPr>
        <p:sp>
          <p:nvSpPr>
            <p:cNvPr id="8" name="矩形 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4" name="椭圆 3"/>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endParaRPr lang="zh-CN" altLang="en-US" dirty="0"/>
          </a:p>
        </p:txBody>
      </p:sp>
      <p:graphicFrame>
        <p:nvGraphicFramePr>
          <p:cNvPr id="4" name="表格 3"/>
          <p:cNvGraphicFramePr>
            <a:graphicFrameLocks noGrp="1"/>
          </p:cNvGraphicFramePr>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gridCol w="1075320"/>
                <a:gridCol w="1075320"/>
                <a:gridCol w="1075320"/>
                <a:gridCol w="1075320"/>
                <a:gridCol w="1075320"/>
                <a:gridCol w="1075320"/>
                <a:gridCol w="1075320"/>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en-US" altLang="zh-CN"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5"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5"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5"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a:t>
            </a:r>
            <a:r>
              <a:rPr lang="zh-CN" altLang="en-US"/>
              <a:t>时序系统硬布线控制器</a:t>
            </a:r>
            <a:endParaRPr lang="zh-CN" altLang="en-US" dirty="0"/>
          </a:p>
        </p:txBody>
      </p:sp>
      <p:sp>
        <p:nvSpPr>
          <p:cNvPr id="5" name="Rectangle 8"/>
          <p:cNvSpPr>
            <a:spLocks noChangeArrowheads="1"/>
          </p:cNvSpPr>
          <p:nvPr/>
        </p:nvSpPr>
        <p:spPr bwMode="auto">
          <a:xfrm>
            <a:off x="2804225" y="2255214"/>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800627"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3492982" y="1500567"/>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5617731" y="3638054"/>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973120" y="2223689"/>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973120" y="2366556"/>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973120" y="250942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973120" y="2653877"/>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973120" y="2798331"/>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973120" y="2942785"/>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973120" y="308565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753849" y="2167333"/>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749638" y="3391228"/>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43" name="Line 72"/>
          <p:cNvSpPr>
            <a:spLocks noChangeShapeType="1"/>
          </p:cNvSpPr>
          <p:nvPr/>
        </p:nvSpPr>
        <p:spPr bwMode="auto">
          <a:xfrm rot="5400000" flipV="1">
            <a:off x="4975500" y="1214886"/>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975500" y="1357753"/>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975500" y="1500620"/>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975500" y="1645075"/>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360608" y="1316747"/>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368755" y="1696139"/>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312659" y="2937880"/>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936550"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263853" y="4454341"/>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5" name="组合 94"/>
          <p:cNvGrpSpPr/>
          <p:nvPr/>
        </p:nvGrpSpPr>
        <p:grpSpPr>
          <a:xfrm>
            <a:off x="7561699" y="1083863"/>
            <a:ext cx="2292199" cy="2771622"/>
            <a:chOff x="8343455" y="1065195"/>
            <a:chExt cx="2292199" cy="2771622"/>
          </a:xfrm>
        </p:grpSpPr>
        <p:sp>
          <p:nvSpPr>
            <p:cNvPr id="22" name="Rectangle 6"/>
            <p:cNvSpPr>
              <a:spLocks noChangeArrowheads="1"/>
            </p:cNvSpPr>
            <p:nvPr/>
          </p:nvSpPr>
          <p:spPr bwMode="auto">
            <a:xfrm rot="5400000">
              <a:off x="9377552" y="229866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9019468" y="221607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8675785" y="224543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52" name="Rectangle 3"/>
            <p:cNvSpPr>
              <a:spLocks noChangeArrowheads="1"/>
            </p:cNvSpPr>
            <p:nvPr/>
          </p:nvSpPr>
          <p:spPr bwMode="auto">
            <a:xfrm>
              <a:off x="8343455" y="129807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4" name="Rectangle 9"/>
          <p:cNvSpPr>
            <a:spLocks noChangeArrowheads="1"/>
          </p:cNvSpPr>
          <p:nvPr/>
        </p:nvSpPr>
        <p:spPr bwMode="auto">
          <a:xfrm>
            <a:off x="5033112" y="41236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6774782" y="3405321"/>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276361" y="1322123"/>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684385" y="27295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660575" y="4764348"/>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158618" y="4480663"/>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231527" y="4684384"/>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5617731" y="3627120"/>
            <a:ext cx="3774346" cy="741230"/>
            <a:chOff x="6399487" y="3608452"/>
            <a:chExt cx="3774346" cy="741230"/>
          </a:xfrm>
        </p:grpSpPr>
        <p:sp>
          <p:nvSpPr>
            <p:cNvPr id="53" name="Rectangle 9"/>
            <p:cNvSpPr>
              <a:spLocks noChangeArrowheads="1"/>
            </p:cNvSpPr>
            <p:nvPr/>
          </p:nvSpPr>
          <p:spPr bwMode="auto">
            <a:xfrm>
              <a:off x="9473465" y="401125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6399487" y="3608452"/>
              <a:ext cx="3133508" cy="642875"/>
              <a:chOff x="6399487" y="3608452"/>
              <a:chExt cx="3133508" cy="642875"/>
            </a:xfrm>
          </p:grpSpPr>
          <p:cxnSp>
            <p:nvCxnSpPr>
              <p:cNvPr id="55" name="直接连接符 54"/>
              <p:cNvCxnSpPr/>
              <p:nvPr/>
            </p:nvCxnSpPr>
            <p:spPr>
              <a:xfrm>
                <a:off x="6399487" y="386979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83890" y="398933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668256" y="3608452"/>
                <a:ext cx="864739" cy="642875"/>
                <a:chOff x="5997326" y="4581090"/>
                <a:chExt cx="909103" cy="675856"/>
              </a:xfrm>
            </p:grpSpPr>
            <p:sp>
              <p:nvSpPr>
                <p:cNvPr id="66" name="Line 38"/>
                <p:cNvSpPr>
                  <a:spLocks noChangeShapeType="1"/>
                </p:cNvSpPr>
                <p:nvPr/>
              </p:nvSpPr>
              <p:spPr bwMode="auto">
                <a:xfrm flipV="1">
                  <a:off x="5997326" y="4589105"/>
                  <a:ext cx="0" cy="26673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589101"/>
                  <a:ext cx="0" cy="6678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589103"/>
                  <a:ext cx="0" cy="392412"/>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581090"/>
                  <a:ext cx="0" cy="524437"/>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974129" y="410729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258534" y="424934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614814" y="5072999"/>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476778" y="5290874"/>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189455" y="5428249"/>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775858" y="3276447"/>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772951" y="3153826"/>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902134" y="5563971"/>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614813" y="5699692"/>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772942" y="3023283"/>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5000567" y="5082953"/>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2" name="文本框 91"/>
              <p:cNvSpPr txBox="1"/>
              <p:nvPr/>
            </p:nvSpPr>
            <p:spPr>
              <a:xfrm>
                <a:off x="7214138" y="4996171"/>
                <a:ext cx="4389068" cy="492443"/>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5"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rotWithShape="1">
                <a:blip r:embed="rId1"/>
                <a:stretch>
                  <a:fillRect l="-12" t="-127" r="11" b="63"/>
                </a:stretch>
              </a:blipFill>
              <a:effectLst/>
            </p:spPr>
            <p:txBody>
              <a:bodyPr/>
              <a:lstStyle/>
              <a:p>
                <a:r>
                  <a:rPr lang="zh-CN" altLang="en-US">
                    <a:noFill/>
                  </a:rPr>
                  <a:t> </a:t>
                </a:r>
              </a:p>
            </p:txBody>
          </p:sp>
        </mc:Fallback>
      </mc:AlternateContent>
      <p:sp>
        <p:nvSpPr>
          <p:cNvPr id="4" name="Rectangle 4"/>
          <p:cNvSpPr>
            <a:spLocks noChangeArrowheads="1"/>
          </p:cNvSpPr>
          <p:nvPr/>
        </p:nvSpPr>
        <p:spPr bwMode="auto">
          <a:xfrm>
            <a:off x="3676997" y="2255213"/>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矩形 96"/>
          <p:cNvSpPr/>
          <p:nvPr/>
        </p:nvSpPr>
        <p:spPr>
          <a:xfrm>
            <a:off x="3267212" y="5944552"/>
            <a:ext cx="5724645" cy="707907"/>
          </a:xfrm>
          <a:prstGeom prst="rect">
            <a:avLst/>
          </a:prstGeom>
        </p:spPr>
        <p:txBody>
          <a:bodyPr wrap="none" anchor="ctr" anchorCtr="1">
            <a:noAutofit/>
          </a:bodyPr>
          <a:lstStyle/>
          <a:p>
            <a:pPr algn="ctr" defTabSz="914400">
              <a:spcBef>
                <a:spcPct val="50000"/>
              </a:spcBef>
              <a:defRPr/>
            </a:pPr>
            <a:endParaRPr lang="en-US" altLang="zh-CN" sz="3600" b="1" kern="0" baseline="-25000" dirty="0">
              <a:solidFill>
                <a:srgbClr val="C00000"/>
              </a:solidFill>
              <a:latin typeface="微软雅黑" panose="020B0503020204020204" pitchFamily="34" charset="-122"/>
              <a:ea typeface="微软雅黑" panose="020B0503020204020204" pitchFamily="34" charset="-122"/>
            </a:endParaRPr>
          </a:p>
        </p:txBody>
      </p:sp>
      <p:sp>
        <p:nvSpPr>
          <p:cNvPr id="99" name="标题 1"/>
          <p:cNvSpPr txBox="1"/>
          <p:nvPr/>
        </p:nvSpPr>
        <p:spPr>
          <a:xfrm>
            <a:off x="3033919" y="5800708"/>
            <a:ext cx="6813738"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effectLst/>
              </a:rPr>
              <a:t>操作控制信号仅与状态寄存器现态有关</a:t>
            </a:r>
            <a:endParaRPr lang="zh-CN" altLang="en-US" dirty="0">
              <a:solidFill>
                <a:schemeClr val="tx1"/>
              </a:solidFill>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endParaRPr lang="zh-CN" altLang="en-US" dirty="0">
              <a:cs typeface="Segoe UI Black" panose="020B0A02040204020203" pitchFamily="34" charset="0"/>
              <a:sym typeface="Arial" panose="020B0604020202020204" pitchFamily="34" charset="0"/>
            </a:endParaRPr>
          </a:p>
          <a:p>
            <a:endParaRPr lang="zh-CN" altLang="en-US" dirty="0"/>
          </a:p>
        </p:txBody>
      </p:sp>
      <p:pic>
        <p:nvPicPr>
          <p:cNvPr id="93" name="图片 92"/>
          <p:cNvPicPr>
            <a:picLocks noChangeAspect="1"/>
          </p:cNvPicPr>
          <p:nvPr/>
        </p:nvPicPr>
        <p:blipFill>
          <a:blip r:embed="rId1"/>
          <a:stretch>
            <a:fillRect/>
          </a:stretch>
        </p:blipFill>
        <p:spPr>
          <a:xfrm>
            <a:off x="5951322" y="2285771"/>
            <a:ext cx="5529478" cy="38146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endParaRPr lang="zh-CN" altLang="en-US" dirty="0"/>
          </a:p>
        </p:txBody>
      </p:sp>
      <p:sp>
        <p:nvSpPr>
          <p:cNvPr id="4" name="矩形 3"/>
          <p:cNvSpPr/>
          <p:nvPr/>
        </p:nvSpPr>
        <p:spPr bwMode="auto">
          <a:xfrm>
            <a:off x="5881839" y="1354687"/>
            <a:ext cx="5925134" cy="4734852"/>
          </a:xfrm>
          <a:prstGeom prst="rect">
            <a:avLst/>
          </a:prstGeom>
          <a:solidFill>
            <a:schemeClr val="accent1">
              <a:lumMod val="40000"/>
              <a:lumOff val="60000"/>
              <a:alpha val="32000"/>
            </a:scheme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矩形 4"/>
          <p:cNvSpPr/>
          <p:nvPr/>
        </p:nvSpPr>
        <p:spPr bwMode="auto">
          <a:xfrm>
            <a:off x="374772" y="1354687"/>
            <a:ext cx="5367076" cy="4734852"/>
          </a:xfrm>
          <a:prstGeom prst="rect">
            <a:avLst/>
          </a:prstGeom>
          <a:solidFill>
            <a:srgbClr val="F9F97F">
              <a:alpha val="28000"/>
            </a:srgb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6" name="组合 85"/>
          <p:cNvGrpSpPr/>
          <p:nvPr/>
        </p:nvGrpSpPr>
        <p:grpSpPr>
          <a:xfrm>
            <a:off x="6083231" y="1929843"/>
            <a:ext cx="5561995" cy="3862670"/>
            <a:chOff x="6611727" y="2133701"/>
            <a:chExt cx="7009975" cy="4868259"/>
          </a:xfrm>
        </p:grpSpPr>
        <p:sp>
          <p:nvSpPr>
            <p:cNvPr id="87" name="Rectangle 8"/>
            <p:cNvSpPr>
              <a:spLocks noChangeArrowheads="1"/>
            </p:cNvSpPr>
            <p:nvPr/>
          </p:nvSpPr>
          <p:spPr bwMode="auto">
            <a:xfrm>
              <a:off x="6641127"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8" name="Rectangle 9"/>
            <p:cNvSpPr>
              <a:spLocks noChangeArrowheads="1"/>
            </p:cNvSpPr>
            <p:nvPr/>
          </p:nvSpPr>
          <p:spPr bwMode="auto">
            <a:xfrm>
              <a:off x="6611727" y="4854181"/>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IR</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00B050"/>
                  </a:solidFill>
                  <a:latin typeface="微软雅黑" panose="020B0503020204020204" pitchFamily="34" charset="-122"/>
                  <a:ea typeface="微软雅黑" panose="020B0503020204020204" pitchFamily="34" charset="-122"/>
                </a:rPr>
                <a:t>反馈信号</a:t>
              </a:r>
              <a:endParaRPr lang="zh-CN" altLang="en-US" sz="1325" b="1" dirty="0">
                <a:solidFill>
                  <a:srgbClr val="00B050"/>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7030A0"/>
                  </a:solidFill>
                  <a:latin typeface="微软雅黑" panose="020B0503020204020204" pitchFamily="34" charset="-122"/>
                  <a:ea typeface="微软雅黑" panose="020B0503020204020204" pitchFamily="34" charset="-122"/>
                </a:rPr>
                <a:t>I</a:t>
              </a:r>
              <a:r>
                <a:rPr lang="en-US" altLang="zh-CN" sz="1325" b="1" baseline="-25000" dirty="0">
                  <a:solidFill>
                    <a:srgbClr val="7030A0"/>
                  </a:solidFill>
                  <a:latin typeface="微软雅黑" panose="020B0503020204020204" pitchFamily="34" charset="-122"/>
                  <a:ea typeface="微软雅黑" panose="020B0503020204020204" pitchFamily="34" charset="-122"/>
                </a:rPr>
                <a:t>1</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7030A0"/>
                  </a:solidFill>
                  <a:latin typeface="微软雅黑" panose="020B0503020204020204" pitchFamily="34" charset="-122"/>
                  <a:ea typeface="微软雅黑" panose="020B0503020204020204" pitchFamily="34" charset="-122"/>
                </a:rPr>
                <a:t>I</a:t>
              </a:r>
              <a:r>
                <a:rPr lang="en-US" altLang="zh-CN" sz="1325" b="1" baseline="-25000" dirty="0" err="1">
                  <a:solidFill>
                    <a:srgbClr val="7030A0"/>
                  </a:solidFill>
                  <a:latin typeface="微软雅黑" panose="020B0503020204020204" pitchFamily="34" charset="-122"/>
                  <a:ea typeface="微软雅黑" panose="020B0503020204020204" pitchFamily="34" charset="-122"/>
                </a:rPr>
                <a:t>m</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325" b="1" dirty="0">
                <a:solidFill>
                  <a:srgbClr val="FF0000"/>
                </a:solidFill>
                <a:latin typeface="微软雅黑" panose="020B0503020204020204" pitchFamily="34" charset="-122"/>
                <a:ea typeface="微软雅黑" panose="020B0503020204020204" pitchFamily="34" charset="-122"/>
              </a:endParaRPr>
            </a:p>
          </p:txBody>
        </p:sp>
        <p:grpSp>
          <p:nvGrpSpPr>
            <p:cNvPr id="101" name="Group 11"/>
            <p:cNvGrpSpPr/>
            <p:nvPr/>
          </p:nvGrpSpPr>
          <p:grpSpPr bwMode="auto">
            <a:xfrm rot="5400000">
              <a:off x="11981205" y="3347516"/>
              <a:ext cx="2122917" cy="455389"/>
              <a:chOff x="2746" y="1207"/>
              <a:chExt cx="1268" cy="409"/>
            </a:xfrm>
          </p:grpSpPr>
          <p:grpSp>
            <p:nvGrpSpPr>
              <p:cNvPr id="154" name="Group 12"/>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02" name="Group 62"/>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1</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n</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00B050"/>
                  </a:solidFill>
                  <a:latin typeface="微软雅黑" panose="020B0503020204020204" pitchFamily="34" charset="-122"/>
                  <a:ea typeface="微软雅黑" panose="020B0503020204020204" pitchFamily="34" charset="-122"/>
                </a:rPr>
                <a:t>B</a:t>
              </a:r>
              <a:r>
                <a:rPr lang="en-US" altLang="zh-CN" sz="1325" b="1" baseline="-25000" dirty="0">
                  <a:solidFill>
                    <a:srgbClr val="00B050"/>
                  </a:solidFill>
                  <a:latin typeface="微软雅黑" panose="020B0503020204020204" pitchFamily="34" charset="-122"/>
                  <a:ea typeface="微软雅黑" panose="020B0503020204020204" pitchFamily="34" charset="-122"/>
                </a:rPr>
                <a:t>1</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00B050"/>
                  </a:solidFill>
                  <a:latin typeface="微软雅黑" panose="020B0503020204020204" pitchFamily="34" charset="-122"/>
                  <a:ea typeface="微软雅黑" panose="020B0503020204020204" pitchFamily="34" charset="-122"/>
                </a:rPr>
                <a:t>B</a:t>
              </a:r>
              <a:r>
                <a:rPr lang="en-US" altLang="zh-CN" sz="1325" b="1" baseline="-25000" dirty="0" err="1">
                  <a:solidFill>
                    <a:srgbClr val="00B050"/>
                  </a:solidFill>
                  <a:latin typeface="微软雅黑" panose="020B0503020204020204" pitchFamily="34" charset="-122"/>
                  <a:ea typeface="微软雅黑" panose="020B0503020204020204" pitchFamily="34" charset="-122"/>
                </a:rPr>
                <a:t>j</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cxnSp>
          <p:nvCxnSpPr>
            <p:cNvPr id="109" name="直接箭头连接符 108"/>
            <p:cNvCxnSpPr>
              <a:stCxn id="87" idx="3"/>
              <a:endCxn id="135" idx="1"/>
            </p:cNvCxnSpPr>
            <p:nvPr/>
          </p:nvCxnSpPr>
          <p:spPr>
            <a:xfrm flipV="1">
              <a:off x="7177365" y="4089111"/>
              <a:ext cx="5252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707325"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ID</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p:spPr>
          <p:txBody>
            <a:bodyPr wrap="non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时钟</a:t>
              </a:r>
              <a:endParaRPr lang="en-US" altLang="zh-CN" sz="132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CLK</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32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sp>
          <p:nvSpPr>
            <p:cNvPr id="135" name="Rectangle 4"/>
            <p:cNvSpPr>
              <a:spLocks noChangeArrowheads="1"/>
            </p:cNvSpPr>
            <p:nvPr/>
          </p:nvSpPr>
          <p:spPr bwMode="auto">
            <a:xfrm>
              <a:off x="7702642" y="3369111"/>
              <a:ext cx="531567"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指</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令</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译</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码</a:t>
              </a:r>
              <a:endPar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74" name="矩形 173"/>
          <p:cNvSpPr/>
          <p:nvPr/>
        </p:nvSpPr>
        <p:spPr>
          <a:xfrm rot="16200000">
            <a:off x="1195690" y="964082"/>
            <a:ext cx="476412" cy="1554272"/>
          </a:xfrm>
          <a:prstGeom prst="rect">
            <a:avLst/>
          </a:prstGeom>
        </p:spPr>
        <p:txBody>
          <a:bodyPr vert="eaVert" wrap="none">
            <a:spAutoFit/>
          </a:bodyPr>
          <a:lstStyle/>
          <a:p>
            <a:pPr algn="ctr"/>
            <a:r>
              <a:rPr lang="zh-CN" altLang="en-US" sz="1895"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5" dirty="0"/>
          </a:p>
        </p:txBody>
      </p:sp>
      <p:sp>
        <p:nvSpPr>
          <p:cNvPr id="175" name="矩形 174"/>
          <p:cNvSpPr/>
          <p:nvPr/>
        </p:nvSpPr>
        <p:spPr>
          <a:xfrm rot="16200000">
            <a:off x="10313601" y="4795826"/>
            <a:ext cx="768159" cy="1554272"/>
          </a:xfrm>
          <a:prstGeom prst="rect">
            <a:avLst/>
          </a:prstGeom>
        </p:spPr>
        <p:txBody>
          <a:bodyPr vert="eaVert" wrap="none">
            <a:spAutoFit/>
          </a:bodyPr>
          <a:lstStyle/>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时钟周期同步</a:t>
            </a:r>
            <a:endParaRPr lang="en-US" altLang="zh-CN"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5" dirty="0">
              <a:solidFill>
                <a:srgbClr val="1387B7"/>
              </a:solidFill>
            </a:endParaRPr>
          </a:p>
        </p:txBody>
      </p:sp>
      <p:sp>
        <p:nvSpPr>
          <p:cNvPr id="176" name="矩形 175"/>
          <p:cNvSpPr/>
          <p:nvPr/>
        </p:nvSpPr>
        <p:spPr>
          <a:xfrm rot="16200000">
            <a:off x="2815273" y="4201394"/>
            <a:ext cx="476412" cy="2772554"/>
          </a:xfrm>
          <a:prstGeom prst="rect">
            <a:avLst/>
          </a:prstGeom>
        </p:spPr>
        <p:txBody>
          <a:bodyPr vert="eaVert" wrap="none">
            <a:spAutoFit/>
          </a:bodyPr>
          <a:lstStyle/>
          <a:p>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机器周期同步，慢，简单</a:t>
            </a:r>
            <a:endParaRPr lang="zh-CN" altLang="en-US" sz="1895" dirty="0">
              <a:solidFill>
                <a:srgbClr val="1387B7"/>
              </a:solidFill>
            </a:endParaRPr>
          </a:p>
        </p:txBody>
      </p:sp>
      <p:sp>
        <p:nvSpPr>
          <p:cNvPr id="177" name="矩形 176"/>
          <p:cNvSpPr/>
          <p:nvPr/>
        </p:nvSpPr>
        <p:spPr>
          <a:xfrm rot="16200000">
            <a:off x="6388005" y="1227766"/>
            <a:ext cx="476412" cy="1066959"/>
          </a:xfrm>
          <a:prstGeom prst="rect">
            <a:avLst/>
          </a:prstGeom>
        </p:spPr>
        <p:txBody>
          <a:bodyPr vert="eaVert" wrap="none">
            <a:spAutoFit/>
          </a:bodyPr>
          <a:lstStyle/>
          <a:p>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现代时序</a:t>
            </a:r>
            <a:endParaRPr lang="zh-CN" altLang="en-US" sz="1895" dirty="0"/>
          </a:p>
        </p:txBody>
      </p:sp>
      <p:pic>
        <p:nvPicPr>
          <p:cNvPr id="178" name="图片 177"/>
          <p:cNvPicPr>
            <a:picLocks noChangeAspect="1"/>
          </p:cNvPicPr>
          <p:nvPr/>
        </p:nvPicPr>
        <p:blipFill>
          <a:blip r:embed="rId1"/>
          <a:stretch>
            <a:fillRect/>
          </a:stretch>
        </p:blipFill>
        <p:spPr>
          <a:xfrm>
            <a:off x="519596" y="2062331"/>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endParaRPr lang="zh-CN" altLang="en-US"/>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endParaRPr lang="zh-CN" altLang="en-US" b="1" dirty="0"/>
          </a:p>
          <a:p>
            <a:pPr>
              <a:lnSpc>
                <a:spcPct val="150000"/>
              </a:lnSpc>
            </a:pPr>
            <a:r>
              <a:rPr lang="zh-CN" altLang="en-US" b="1" dirty="0"/>
              <a:t>设计和调试困难；</a:t>
            </a:r>
            <a:endParaRPr lang="zh-CN" altLang="en-US" b="1" dirty="0"/>
          </a:p>
          <a:p>
            <a:pPr>
              <a:lnSpc>
                <a:spcPct val="150000"/>
              </a:lnSpc>
            </a:pPr>
            <a:r>
              <a:rPr lang="zh-CN" altLang="en-US" b="1" dirty="0"/>
              <a:t>不可改变指令系统和指令功能</a:t>
            </a:r>
            <a:endParaRPr lang="zh-CN" altLang="en-US" b="1" dirty="0"/>
          </a:p>
          <a:p>
            <a:pPr>
              <a:lnSpc>
                <a:spcPct val="150000"/>
              </a:lnSpc>
            </a:pPr>
            <a:r>
              <a:rPr lang="zh-CN" altLang="en-US" b="1" dirty="0"/>
              <a:t>适用于</a:t>
            </a:r>
            <a:r>
              <a:rPr lang="en-US" altLang="zh-CN" b="1" dirty="0"/>
              <a:t>VLSI</a:t>
            </a:r>
            <a:endParaRPr lang="en-US" altLang="zh-CN" b="1" dirty="0"/>
          </a:p>
          <a:p>
            <a:pPr>
              <a:lnSpc>
                <a:spcPct val="150000"/>
              </a:lnSpc>
            </a:pPr>
            <a:r>
              <a:rPr lang="zh-CN" altLang="en-US" b="1" u="sng" dirty="0">
                <a:solidFill>
                  <a:srgbClr val="FF0000"/>
                </a:solidFill>
              </a:rPr>
              <a:t>速度快</a:t>
            </a:r>
            <a:endParaRPr lang="zh-CN" altLang="en-US" b="1" u="sng" dirty="0">
              <a:solidFill>
                <a:srgbClr val="FF0000"/>
              </a:solidFill>
            </a:endParaRPr>
          </a:p>
          <a:p>
            <a:endParaRPr lang="en-US" altLang="zh-CN"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pPr>
              <a:lnSpc>
                <a:spcPct val="150000"/>
              </a:lnSpc>
            </a:pPr>
            <a:r>
              <a:rPr lang="en-US" altLang="zh-CN" b="1" dirty="0">
                <a:solidFill>
                  <a:schemeClr val="bg2"/>
                </a:solidFill>
                <a:effectLst>
                  <a:outerShdw blurRad="38100" dist="38100" dir="2700000" algn="tl">
                    <a:srgbClr val="000000">
                      <a:alpha val="43137"/>
                    </a:srgbClr>
                  </a:outerShdw>
                </a:effectLst>
              </a:rPr>
              <a:t>6.6 </a:t>
            </a:r>
            <a:r>
              <a:rPr lang="zh-CN" altLang="en-US" b="1" dirty="0">
                <a:solidFill>
                  <a:schemeClr val="bg2"/>
                </a:solidFill>
                <a:effectLst>
                  <a:outerShdw blurRad="38100" dist="38100" dir="2700000" algn="tl">
                    <a:srgbClr val="000000">
                      <a:alpha val="43137"/>
                    </a:srgbClr>
                  </a:outerShdw>
                </a:effectLst>
              </a:rPr>
              <a:t>微程序控制器</a:t>
            </a:r>
            <a:endParaRPr lang="en-US" altLang="zh-CN" b="1" dirty="0">
              <a:solidFill>
                <a:schemeClr val="bg2"/>
              </a:solidFill>
              <a:effectLst>
                <a:outerShdw blurRad="38100" dist="38100" dir="2700000" algn="tl">
                  <a:srgbClr val="000000">
                    <a:alpha val="43137"/>
                  </a:srgbClr>
                </a:outerShdw>
              </a:effectLst>
            </a:endParaRPr>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endParaRPr lang="zh-CN" altLang="en-US"/>
          </a:p>
        </p:txBody>
      </p:sp>
      <p:sp>
        <p:nvSpPr>
          <p:cNvPr id="6" name="矩形 5"/>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4249202" y="2030247"/>
            <a:ext cx="384079" cy="1703167"/>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098350" y="2150536"/>
            <a:ext cx="660452" cy="646331"/>
            <a:chOff x="6055192" y="3095317"/>
            <a:chExt cx="560626" cy="548640"/>
          </a:xfrm>
        </p:grpSpPr>
        <p:cxnSp>
          <p:nvCxnSpPr>
            <p:cNvPr id="16" name="直接箭头连接符 15"/>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04471" y="2142419"/>
            <a:ext cx="384080" cy="1502978"/>
            <a:chOff x="8863702" y="1471168"/>
            <a:chExt cx="560626" cy="1275806"/>
          </a:xfrm>
        </p:grpSpPr>
        <p:cxnSp>
          <p:nvCxnSpPr>
            <p:cNvPr id="24" name="直接箭头连接符 23"/>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endParaRPr lang="zh-CN" altLang="en-US" sz="1200" b="1">
              <a:solidFill>
                <a:schemeClr val="tx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rot="16200000">
            <a:off x="7802439" y="4051395"/>
            <a:ext cx="890300" cy="323166"/>
            <a:chOff x="8438233" y="4763009"/>
            <a:chExt cx="560626" cy="274320"/>
          </a:xfrm>
        </p:grpSpPr>
        <p:cxnSp>
          <p:nvCxnSpPr>
            <p:cNvPr id="47" name="直接箭头连接符 46"/>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a:off x="8816517" y="3823186"/>
            <a:ext cx="456417" cy="323166"/>
            <a:chOff x="8438233" y="4763009"/>
            <a:chExt cx="560626" cy="274320"/>
          </a:xfrm>
        </p:grpSpPr>
        <p:cxnSp>
          <p:nvCxnSpPr>
            <p:cNvPr id="52" name="直接箭头连接符 51"/>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5311021" y="4338663"/>
            <a:ext cx="317965" cy="624912"/>
            <a:chOff x="4262117" y="4168879"/>
            <a:chExt cx="197947" cy="466196"/>
          </a:xfrm>
        </p:grpSpPr>
        <p:sp>
          <p:nvSpPr>
            <p:cNvPr id="62" name="流程图: 手动操作 61"/>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5314337" y="5165708"/>
            <a:ext cx="317965" cy="624912"/>
            <a:chOff x="4262117" y="4168879"/>
            <a:chExt cx="197947" cy="466196"/>
          </a:xfrm>
        </p:grpSpPr>
        <p:sp>
          <p:nvSpPr>
            <p:cNvPr id="65" name="流程图: 手动操作 64"/>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880731" y="4712515"/>
            <a:ext cx="1014475" cy="259160"/>
            <a:chOff x="8438233" y="4854449"/>
            <a:chExt cx="560626" cy="182880"/>
          </a:xfrm>
        </p:grpSpPr>
        <p:cxnSp>
          <p:nvCxnSpPr>
            <p:cNvPr id="77" name="直接箭头连接符 76"/>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900895" y="4538852"/>
            <a:ext cx="1466632" cy="548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3" name="矩形 82"/>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5" name="矩形 84"/>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95" name="矩形 94"/>
          <p:cNvSpPr/>
          <p:nvPr/>
        </p:nvSpPr>
        <p:spPr>
          <a:xfrm>
            <a:off x="3408625" y="2030250"/>
            <a:ext cx="384079" cy="1703167"/>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96" name="矩形 95"/>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p:cNvGrpSpPr/>
          <p:nvPr/>
        </p:nvGrpSpPr>
        <p:grpSpPr>
          <a:xfrm>
            <a:off x="2691544" y="4326086"/>
            <a:ext cx="1277904" cy="1610344"/>
            <a:chOff x="2211917" y="4214752"/>
            <a:chExt cx="1594961" cy="1366944"/>
          </a:xfrm>
        </p:grpSpPr>
        <p:sp>
          <p:nvSpPr>
            <p:cNvPr id="98" name="矩形 97"/>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3" name="矩形 102"/>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endParaRPr lang="zh-CN" altLang="en-US" sz="1400" b="1" spc="300">
              <a:latin typeface="微软雅黑" panose="020B0503020204020204" pitchFamily="34" charset="-122"/>
              <a:ea typeface="微软雅黑" panose="020B0503020204020204" pitchFamily="34" charset="-122"/>
            </a:endParaRPr>
          </a:p>
        </p:txBody>
      </p:sp>
      <p:sp>
        <p:nvSpPr>
          <p:cNvPr id="117" name="矩形 116"/>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endParaRPr lang="zh-CN" altLang="en-US" sz="1400" b="1" spc="300">
              <a:latin typeface="微软雅黑" panose="020B0503020204020204" pitchFamily="34" charset="-122"/>
              <a:ea typeface="微软雅黑" panose="020B0503020204020204" pitchFamily="34" charset="-122"/>
            </a:endParaRPr>
          </a:p>
        </p:txBody>
      </p:sp>
      <p:sp>
        <p:nvSpPr>
          <p:cNvPr id="119" name="矩形 118"/>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endParaRPr lang="zh-CN" altLang="en-US" sz="1400" b="1" spc="300">
              <a:latin typeface="微软雅黑" panose="020B0503020204020204" pitchFamily="34" charset="-122"/>
              <a:ea typeface="微软雅黑" panose="020B0503020204020204" pitchFamily="34" charset="-122"/>
            </a:endParaRPr>
          </a:p>
        </p:txBody>
      </p:sp>
      <p:sp>
        <p:nvSpPr>
          <p:cNvPr id="124" name="矩形 123"/>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1" name="矩形 120"/>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5" name="矩形 124"/>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6" name="矩形 125"/>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7" name="矩形 126"/>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73" name="矩形 172"/>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31" name="直接连接符 130"/>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063729" y="2030246"/>
            <a:ext cx="384079" cy="1703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endParaRPr lang="zh-CN" altLang="en-US" sz="1400" b="1" spc="300">
              <a:latin typeface="微软雅黑" panose="020B0503020204020204" pitchFamily="34" charset="-122"/>
              <a:ea typeface="微软雅黑" panose="020B0503020204020204" pitchFamily="34" charset="-122"/>
            </a:endParaRPr>
          </a:p>
        </p:txBody>
      </p:sp>
      <p:sp>
        <p:nvSpPr>
          <p:cNvPr id="128" name="任意多边形 132"/>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硬布线与微程序对比</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1387B7"/>
                </a:solidFill>
              </a:rPr>
              <a:t>硬布线：</a:t>
            </a:r>
            <a:r>
              <a:rPr lang="zh-CN" altLang="en-US" b="1" dirty="0"/>
              <a:t>同步逻辑、繁，快，贵，难改</a:t>
            </a:r>
            <a:endParaRPr lang="zh-CN" altLang="en-US" b="1" dirty="0"/>
          </a:p>
          <a:p>
            <a:pPr lvl="1"/>
            <a:r>
              <a:rPr lang="zh-CN" altLang="en-US" sz="2000" dirty="0"/>
              <a:t>一条指令多个时钟周期、一个时钟周期一个状态、一个状态对应一组并发信号</a:t>
            </a:r>
            <a:endParaRPr lang="en-US" altLang="zh-CN" sz="2000" dirty="0"/>
          </a:p>
          <a:p>
            <a:pPr lvl="1"/>
            <a:r>
              <a:rPr lang="zh-CN" altLang="en-US" sz="2000" dirty="0"/>
              <a:t>适合</a:t>
            </a:r>
            <a:r>
              <a:rPr lang="en-US" altLang="zh-CN" sz="2000" dirty="0"/>
              <a:t>CISC</a:t>
            </a:r>
            <a:r>
              <a:rPr lang="zh-CN" altLang="en-US" sz="2000" dirty="0"/>
              <a:t>等功能较复杂的系列机    </a:t>
            </a:r>
            <a:r>
              <a:rPr lang="en-US" altLang="zh-CN" sz="2000" dirty="0"/>
              <a:t>X86</a:t>
            </a:r>
            <a:r>
              <a:rPr lang="zh-CN" altLang="en-US" sz="2000" dirty="0"/>
              <a:t>、</a:t>
            </a:r>
            <a:r>
              <a:rPr lang="en-US" altLang="zh-CN" sz="2000" dirty="0"/>
              <a:t>IBM S/360</a:t>
            </a:r>
            <a:r>
              <a:rPr lang="zh-CN" altLang="en-US" sz="2000" dirty="0"/>
              <a:t>、 </a:t>
            </a:r>
            <a:r>
              <a:rPr lang="en-US" altLang="zh-CN" sz="2000" dirty="0"/>
              <a:t>DEC VAX</a:t>
            </a:r>
            <a:endParaRPr lang="en-US" altLang="zh-CN" sz="2000" dirty="0"/>
          </a:p>
          <a:p>
            <a:pPr lvl="1"/>
            <a:r>
              <a:rPr lang="zh-CN" altLang="en-US" sz="2000" dirty="0"/>
              <a:t>可写控存方便修复出厂故障   </a:t>
            </a:r>
            <a:r>
              <a:rPr lang="en-US" altLang="zh-CN" sz="2000" dirty="0"/>
              <a:t>Intel Core 2 </a:t>
            </a:r>
            <a:r>
              <a:rPr lang="zh-CN" altLang="en-US" sz="2000" dirty="0"/>
              <a:t>、</a:t>
            </a:r>
            <a:r>
              <a:rPr lang="en-US" altLang="zh-CN" sz="2000" dirty="0"/>
              <a:t>Intel Xeon </a:t>
            </a:r>
            <a:r>
              <a:rPr lang="en-US" altLang="zh-CN" dirty="0"/>
              <a:t>   </a:t>
            </a:r>
            <a:endParaRPr lang="en-US" altLang="zh-CN" dirty="0"/>
          </a:p>
          <a:p>
            <a:r>
              <a:rPr lang="zh-CN" altLang="en-US" b="1" dirty="0">
                <a:solidFill>
                  <a:srgbClr val="1387B7"/>
                </a:solidFill>
              </a:rPr>
              <a:t>微程序：</a:t>
            </a:r>
            <a:r>
              <a:rPr lang="zh-CN" altLang="en-US" b="1" dirty="0"/>
              <a:t>存储逻辑、简、慢、廉，易改</a:t>
            </a:r>
            <a:endParaRPr lang="zh-CN" altLang="en-US" b="1" dirty="0"/>
          </a:p>
          <a:p>
            <a:pPr lvl="1"/>
            <a:r>
              <a:rPr lang="zh-CN" altLang="en-US" sz="2000" dirty="0"/>
              <a:t>控制流存储为微指令微程序，一个状态对应一条微指令</a:t>
            </a:r>
            <a:endParaRPr lang="en-US" altLang="zh-CN" sz="2000" dirty="0"/>
          </a:p>
          <a:p>
            <a:pPr lvl="1"/>
            <a:r>
              <a:rPr lang="zh-CN" altLang="en-US" sz="2000" dirty="0"/>
              <a:t>一条指令对应多条微指令、状态字等同与存储器地址</a:t>
            </a:r>
            <a:endParaRPr lang="en-US" altLang="zh-CN" sz="2000" dirty="0"/>
          </a:p>
          <a:p>
            <a:pPr lvl="1"/>
            <a:r>
              <a:rPr lang="zh-CN" altLang="en-US" sz="2000" dirty="0"/>
              <a:t>适合</a:t>
            </a:r>
            <a:r>
              <a:rPr lang="en-US" altLang="zh-CN" sz="2000" dirty="0"/>
              <a:t>RISC</a:t>
            </a:r>
            <a:r>
              <a:rPr lang="zh-CN" altLang="en-US" sz="2000" dirty="0"/>
              <a:t>计算机，如</a:t>
            </a:r>
            <a:r>
              <a:rPr lang="en-US" altLang="zh-CN" sz="2000" dirty="0"/>
              <a:t>MIPS</a:t>
            </a:r>
            <a:r>
              <a:rPr lang="zh-CN" altLang="en-US" sz="2000" dirty="0"/>
              <a:t>，</a:t>
            </a:r>
            <a:r>
              <a:rPr lang="en-US" altLang="zh-CN" sz="2000" dirty="0"/>
              <a:t>ARM</a:t>
            </a:r>
            <a:endParaRPr lang="en-US" altLang="zh-CN" sz="2000" dirty="0"/>
          </a:p>
          <a:p>
            <a:pPr marL="457200" lvl="1" indent="0">
              <a:buNone/>
            </a:pPr>
            <a:endParaRPr lang="en-US" altLang="zh-CN" sz="2000" dirty="0"/>
          </a:p>
          <a:p>
            <a:pPr lvl="1"/>
            <a:endParaRPr lang="zh-CN" altLang="en-US" sz="2000" dirty="0"/>
          </a:p>
          <a:p>
            <a:endParaRPr lang="zh-CN" altLang="en-US"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endParaRPr lang="zh-CN" altLang="en-US" dirty="0"/>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C00000"/>
                </a:solidFill>
              </a:rPr>
              <a:t>选定指令系统</a:t>
            </a:r>
            <a:r>
              <a:rPr lang="zh-CN" altLang="en-US" b="1" dirty="0"/>
              <a:t>，将指令功能用</a:t>
            </a:r>
            <a:r>
              <a:rPr lang="en-US" altLang="zh-CN" b="1" dirty="0"/>
              <a:t>RTL</a:t>
            </a:r>
            <a:r>
              <a:rPr lang="zh-CN" altLang="en-US" b="1" dirty="0"/>
              <a:t>来表示</a:t>
            </a:r>
            <a:endParaRPr lang="zh-CN" altLang="en-US" b="1" dirty="0"/>
          </a:p>
          <a:p>
            <a:pPr marL="457200" indent="-457200">
              <a:buFont typeface="+mj-lt"/>
              <a:buAutoNum type="arabicPeriod"/>
            </a:pPr>
            <a:r>
              <a:rPr lang="zh-CN" altLang="en-US" b="1" dirty="0">
                <a:solidFill>
                  <a:srgbClr val="C00000"/>
                </a:solidFill>
              </a:rPr>
              <a:t>设计部件与通路</a:t>
            </a:r>
            <a:r>
              <a:rPr lang="zh-CN" altLang="en-US" b="1" dirty="0"/>
              <a:t>，根据指令功能设计功能部件，并考虑如何互连</a:t>
            </a:r>
            <a:endParaRPr lang="zh-CN" altLang="en-US" b="1" dirty="0"/>
          </a:p>
          <a:p>
            <a:pPr marL="457200" indent="-457200">
              <a:buFont typeface="+mj-lt"/>
              <a:buAutoNum type="arabicPeriod"/>
            </a:pPr>
            <a:r>
              <a:rPr lang="zh-CN" altLang="en-US" b="1" dirty="0">
                <a:solidFill>
                  <a:srgbClr val="C00000"/>
                </a:solidFill>
              </a:rPr>
              <a:t>设计控点</a:t>
            </a:r>
            <a:r>
              <a:rPr lang="zh-CN" altLang="en-US" b="1" dirty="0"/>
              <a:t>，确定所有功能部件，数据通路所需控制信号</a:t>
            </a:r>
            <a:endParaRPr lang="zh-CN" altLang="en-US" b="1" dirty="0"/>
          </a:p>
          <a:p>
            <a:pPr marL="457200" indent="-457200">
              <a:buFont typeface="+mj-lt"/>
              <a:buAutoNum type="arabicPeriod"/>
            </a:pPr>
            <a:r>
              <a:rPr lang="zh-CN" altLang="en-US" b="1" dirty="0">
                <a:solidFill>
                  <a:srgbClr val="C0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C00000"/>
                </a:solidFill>
              </a:rPr>
              <a:t>构建状态转换表</a:t>
            </a:r>
            <a:endParaRPr lang="en-US" altLang="zh-CN" b="1" dirty="0">
              <a:solidFill>
                <a:srgbClr val="C00000"/>
              </a:solidFill>
            </a:endParaRPr>
          </a:p>
          <a:p>
            <a:pPr marL="457200" indent="-457200">
              <a:buFont typeface="+mj-lt"/>
              <a:buAutoNum type="arabicPeriod"/>
            </a:pPr>
            <a:r>
              <a:rPr lang="zh-CN" altLang="en-US" b="1" dirty="0">
                <a:solidFill>
                  <a:srgbClr val="C00000"/>
                </a:solidFill>
              </a:rPr>
              <a:t>设计控制器</a:t>
            </a:r>
            <a:endParaRPr lang="en-US" altLang="zh-CN" b="1" dirty="0">
              <a:solidFill>
                <a:srgbClr val="C0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endParaRPr lang="zh-CN" altLang="en-US" b="1" dirty="0">
              <a:solidFill>
                <a:schemeClr val="tx1"/>
              </a:solidFill>
            </a:endParaRP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p:cNvSpPr>
            <a:spLocks noGrp="1"/>
          </p:cNvSpPr>
          <p:nvPr>
            <p:ph type="title"/>
          </p:nvPr>
        </p:nvSpPr>
        <p:spPr/>
        <p:txBody>
          <a:bodyPr/>
          <a:lstStyle/>
          <a:p>
            <a:r>
              <a:rPr lang="zh-CN" altLang="en-US" dirty="0"/>
              <a:t>程序员角度理解     高级语言如何执行成二值逻辑</a:t>
            </a:r>
            <a:endParaRPr lang="zh-CN" altLang="en-US" dirty="0"/>
          </a:p>
        </p:txBody>
      </p:sp>
      <p:sp>
        <p:nvSpPr>
          <p:cNvPr id="4" name="矩形 3"/>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panose="020F0502020204030204"/>
                <a:ea typeface="宋体" panose="02010600030101010101" pitchFamily="2" charset="-122"/>
              </a:rPr>
              <a:t>c=</a:t>
            </a:r>
            <a:r>
              <a:rPr lang="en-US" altLang="zh-CN" sz="2400" kern="0" dirty="0" err="1">
                <a:solidFill>
                  <a:prstClr val="white"/>
                </a:solidFill>
                <a:latin typeface="Calibri" panose="020F0502020204030204"/>
                <a:ea typeface="宋体" panose="02010600030101010101" pitchFamily="2" charset="-122"/>
              </a:rPr>
              <a:t>a+b</a:t>
            </a:r>
            <a:r>
              <a:rPr lang="en-US" altLang="zh-CN" sz="2400" kern="0" dirty="0">
                <a:solidFill>
                  <a:prstClr val="white"/>
                </a:solidFill>
                <a:latin typeface="Calibri" panose="020F0502020204030204"/>
                <a:ea typeface="宋体" panose="02010600030101010101" pitchFamily="2" charset="-122"/>
              </a:rPr>
              <a:t>;</a:t>
            </a:r>
            <a:endParaRPr lang="zh-CN" altLang="en-US" sz="2400" kern="0" dirty="0">
              <a:solidFill>
                <a:prstClr val="white"/>
              </a:solidFill>
              <a:latin typeface="Calibri" panose="020F0502020204030204"/>
              <a:ea typeface="宋体" panose="02010600030101010101" pitchFamily="2" charset="-122"/>
            </a:endParaRPr>
          </a:p>
        </p:txBody>
      </p:sp>
      <p:sp>
        <p:nvSpPr>
          <p:cNvPr id="5" name="矩形 4"/>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add $s1, $s2,$s3</a:t>
            </a:r>
            <a:endParaRPr lang="zh-CN" altLang="en-US" kern="0" baseline="-25000" dirty="0">
              <a:solidFill>
                <a:prstClr val="white"/>
              </a:solidFill>
              <a:latin typeface="Calibri" panose="020F0502020204030204"/>
              <a:ea typeface="宋体" panose="02010600030101010101" pitchFamily="2" charset="-122"/>
            </a:endParaRPr>
          </a:p>
        </p:txBody>
      </p:sp>
      <p:sp>
        <p:nvSpPr>
          <p:cNvPr id="6" name="矩形 5"/>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OP=00</a:t>
            </a:r>
            <a:endParaRPr lang="zh-CN" altLang="en-US" kern="0" dirty="0">
              <a:solidFill>
                <a:prstClr val="white"/>
              </a:solidFill>
              <a:latin typeface="Calibri" panose="020F0502020204030204"/>
              <a:ea typeface="宋体" panose="02010600030101010101" pitchFamily="2" charset="-122"/>
            </a:endParaRPr>
          </a:p>
        </p:txBody>
      </p:sp>
      <p:sp>
        <p:nvSpPr>
          <p:cNvPr id="7" name="矩形 6"/>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18</a:t>
            </a:r>
            <a:endParaRPr lang="zh-CN" altLang="en-US" kern="0" baseline="-25000" dirty="0">
              <a:solidFill>
                <a:prstClr val="white"/>
              </a:solidFill>
              <a:latin typeface="Calibri" panose="020F0502020204030204"/>
              <a:ea typeface="宋体" panose="02010600030101010101" pitchFamily="2" charset="-122"/>
            </a:endParaRPr>
          </a:p>
        </p:txBody>
      </p:sp>
      <p:sp>
        <p:nvSpPr>
          <p:cNvPr id="8" name="矩形 7"/>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19</a:t>
            </a:r>
            <a:endParaRPr lang="zh-CN" altLang="en-US" kern="0" baseline="-25000" dirty="0">
              <a:solidFill>
                <a:prstClr val="white"/>
              </a:solidFill>
              <a:latin typeface="Calibri" panose="020F0502020204030204"/>
              <a:ea typeface="宋体" panose="02010600030101010101" pitchFamily="2" charset="-122"/>
            </a:endParaRPr>
          </a:p>
        </p:txBody>
      </p:sp>
      <p:sp>
        <p:nvSpPr>
          <p:cNvPr id="9" name="矩形 8"/>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17</a:t>
            </a:r>
            <a:endParaRPr lang="zh-CN" altLang="en-US" kern="0" baseline="-25000" dirty="0">
              <a:solidFill>
                <a:prstClr val="white"/>
              </a:solidFill>
              <a:latin typeface="Calibri" panose="020F0502020204030204"/>
              <a:ea typeface="宋体" panose="02010600030101010101" pitchFamily="2" charset="-122"/>
            </a:endParaRPr>
          </a:p>
        </p:txBody>
      </p:sp>
      <p:sp>
        <p:nvSpPr>
          <p:cNvPr id="10" name="矩形 9"/>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0</a:t>
            </a:r>
            <a:endParaRPr lang="zh-CN" altLang="en-US" kern="0" baseline="-25000" dirty="0">
              <a:solidFill>
                <a:prstClr val="white"/>
              </a:solidFill>
              <a:latin typeface="Calibri" panose="020F0502020204030204"/>
              <a:ea typeface="宋体" panose="02010600030101010101" pitchFamily="2" charset="-122"/>
            </a:endParaRPr>
          </a:p>
        </p:txBody>
      </p:sp>
      <p:sp>
        <p:nvSpPr>
          <p:cNvPr id="11" name="矩形 10"/>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32</a:t>
            </a:r>
            <a:endParaRPr lang="zh-CN" altLang="en-US" kern="0" dirty="0">
              <a:solidFill>
                <a:prstClr val="white"/>
              </a:solidFill>
              <a:latin typeface="Calibri" panose="020F0502020204030204"/>
              <a:ea typeface="宋体" panose="02010600030101010101" pitchFamily="2" charset="-122"/>
            </a:endParaRPr>
          </a:p>
        </p:txBody>
      </p:sp>
      <p:sp>
        <p:nvSpPr>
          <p:cNvPr id="14" name="椭圆 13"/>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链接器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33"/>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目标代码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34"/>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机器语言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35"/>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可执行代码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36"/>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存储器</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加载器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箭头连接符 21"/>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3" name="直接箭头连接符 32"/>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t>
            </a: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编译器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32"/>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汇编语言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汇编器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30"/>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取指令</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r>
              <a:rPr lang="en-US" altLang="zh-CN" b="1" dirty="0"/>
              <a:t>6.6 </a:t>
            </a:r>
            <a:r>
              <a:rPr lang="zh-CN" altLang="en-US" b="1" dirty="0"/>
              <a:t>微程序控制器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6.7 </a:t>
            </a:r>
            <a:r>
              <a:rPr lang="zh-CN" altLang="en-US" b="1" dirty="0">
                <a:solidFill>
                  <a:srgbClr val="C00000"/>
                </a:solidFill>
                <a:effectLst>
                  <a:outerShdw blurRad="38100" dist="38100" dir="2700000" algn="tl">
                    <a:srgbClr val="000000">
                      <a:alpha val="43137"/>
                    </a:srgbClr>
                  </a:outerShdw>
                </a:effectLst>
              </a:rPr>
              <a:t>异常与中断处理</a:t>
            </a:r>
            <a:endParaRPr lang="zh-CN" altLang="en-US" b="1" dirty="0">
              <a:solidFill>
                <a:srgbClr val="C000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endParaRPr lang="zh-CN" altLang="en-US"/>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endParaRPr lang="zh-CN" altLang="en-US"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endParaRPr lang="zh-CN" altLang="en-US" sz="1400" dirty="0">
              <a:solidFill>
                <a:schemeClr val="bg1"/>
              </a:solidFill>
            </a:endParaRP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endParaRPr lang="zh-CN" altLang="en-US" sz="1400" b="1" dirty="0">
                <a:solidFill>
                  <a:schemeClr val="bg1"/>
                </a:solidFill>
              </a:endParaRP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endParaRPr lang="zh-CN" altLang="en-US" sz="1400" dirty="0">
              <a:solidFill>
                <a:schemeClr val="dk1"/>
              </a:solidFill>
            </a:endParaRP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endParaRPr lang="zh-CN" altLang="en-US" sz="1400" dirty="0">
              <a:solidFill>
                <a:schemeClr val="dk1"/>
              </a:solidFill>
            </a:endParaRP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endParaRPr lang="zh-CN" altLang="en-US" sz="1400" dirty="0">
              <a:solidFill>
                <a:schemeClr val="dk1"/>
              </a:solidFill>
            </a:endParaRP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endParaRPr lang="zh-CN" altLang="en-US" sz="1400" dirty="0">
              <a:solidFill>
                <a:schemeClr val="dk1"/>
              </a:solidFill>
            </a:endParaRP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endParaRPr lang="zh-CN" altLang="en-US" sz="1400" dirty="0">
              <a:solidFill>
                <a:schemeClr val="dk1"/>
              </a:solidFill>
            </a:endParaRP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endParaRPr lang="zh-CN" altLang="en-US" sz="1400" dirty="0">
              <a:solidFill>
                <a:schemeClr val="dk1"/>
              </a:solidFill>
            </a:endParaRP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endParaRPr lang="zh-CN" altLang="en-US" b="1" dirty="0"/>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endParaRPr lang="zh-CN" altLang="en-US" sz="1600" dirty="0">
                <a:latin typeface="微软雅黑" panose="020B0503020204020204" pitchFamily="34" charset="-122"/>
                <a:ea typeface="微软雅黑" panose="020B0503020204020204" pitchFamily="34" charset="-122"/>
              </a:endParaRP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endParaRPr lang="zh-CN" altLang="en-US" sz="16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230928" y="2752158"/>
            <a:ext cx="712564" cy="1251051"/>
            <a:chOff x="7477684" y="2671771"/>
            <a:chExt cx="712564" cy="1251051"/>
          </a:xfrm>
        </p:grpSpPr>
        <p:sp>
          <p:nvSpPr>
            <p:cNvPr id="38" name="任意多边形 12"/>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endParaRPr lang="zh-CN" altLang="en-US"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endParaRPr lang="zh-CN" altLang="en-US" sz="2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endParaRPr lang="zh-CN" altLang="en-US"/>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b="1" dirty="0"/>
              <a:t>开关中断</a:t>
            </a:r>
            <a:endParaRPr lang="en-US" altLang="zh-CN" b="1" dirty="0"/>
          </a:p>
          <a:p>
            <a:pPr lvl="1"/>
            <a:r>
              <a:rPr lang="zh-CN" altLang="en-US" dirty="0"/>
              <a:t>增加</a:t>
            </a:r>
            <a:r>
              <a:rPr lang="en-US" altLang="zh-CN" dirty="0"/>
              <a:t>IE</a:t>
            </a:r>
            <a:r>
              <a:rPr lang="zh-CN" altLang="en-US" dirty="0"/>
              <a:t>寄存器</a:t>
            </a:r>
            <a:endParaRPr lang="en-US" altLang="zh-CN" dirty="0"/>
          </a:p>
          <a:p>
            <a:r>
              <a:rPr lang="zh-CN" altLang="en-US" b="1" dirty="0"/>
              <a:t>保存断点</a:t>
            </a:r>
            <a:endParaRPr lang="en-US" altLang="zh-CN" b="1"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b="1" dirty="0"/>
              <a:t>中断识别</a:t>
            </a:r>
            <a:endParaRPr lang="en-US" altLang="zh-CN" b="1" dirty="0"/>
          </a:p>
          <a:p>
            <a:pPr lvl="1"/>
            <a:r>
              <a:rPr lang="zh-CN" altLang="en-US" dirty="0"/>
              <a:t>增加中断控制逻辑</a:t>
            </a:r>
            <a:endParaRPr lang="en-US" altLang="zh-CN" dirty="0"/>
          </a:p>
          <a:p>
            <a:r>
              <a:rPr lang="zh-CN" altLang="en-US" b="1" dirty="0"/>
              <a:t>软件支持</a:t>
            </a:r>
            <a:endParaRPr lang="en-US" altLang="zh-CN" b="1"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p:cNvGrpSpPr/>
          <p:nvPr/>
        </p:nvGrpSpPr>
        <p:grpSpPr>
          <a:xfrm>
            <a:off x="10629937" y="1547422"/>
            <a:ext cx="1431489" cy="4697388"/>
            <a:chOff x="10629937" y="1547422"/>
            <a:chExt cx="1431489" cy="4697388"/>
          </a:xfrm>
        </p:grpSpPr>
        <p:cxnSp>
          <p:nvCxnSpPr>
            <p:cNvPr id="75" name="直接箭头连接符 74"/>
            <p:cNvCxnSpPr/>
            <p:nvPr/>
          </p:nvCxnSpPr>
          <p:spPr>
            <a:xfrm flipH="1">
              <a:off x="10629937" y="1818590"/>
              <a:ext cx="557723" cy="0"/>
            </a:xfrm>
            <a:prstGeom prst="straightConnector1">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3" name="流程图: 延期 112"/>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p:cNvGrpSpPr/>
          <p:nvPr/>
        </p:nvGrpSpPr>
        <p:grpSpPr>
          <a:xfrm>
            <a:off x="9154009" y="4937591"/>
            <a:ext cx="664222" cy="321797"/>
            <a:chOff x="9154009" y="4937591"/>
            <a:chExt cx="664222" cy="321797"/>
          </a:xfrm>
        </p:grpSpPr>
        <p:sp>
          <p:nvSpPr>
            <p:cNvPr id="133" name="Line 7"/>
            <p:cNvSpPr>
              <a:spLocks noChangeShapeType="1"/>
            </p:cNvSpPr>
            <p:nvPr/>
          </p:nvSpPr>
          <p:spPr bwMode="auto">
            <a:xfrm rot="16200000">
              <a:off x="9575215" y="5098490"/>
              <a:ext cx="3217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defTabSz="866775" eaLnBrk="0" fontAlgn="base" hangingPunct="0">
                <a:spcBef>
                  <a:spcPct val="0"/>
                </a:spcBef>
                <a:spcAft>
                  <a:spcPct val="0"/>
                </a:spcAft>
                <a:defRPr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p:cNvCxnSpPr/>
            <p:nvPr/>
          </p:nvCxnSpPr>
          <p:spPr>
            <a:xfrm flipH="1">
              <a:off x="8575649" y="4608605"/>
              <a:ext cx="1006206"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8959161" y="453809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p:cNvGrpSpPr/>
            <p:nvPr/>
          </p:nvGrpSpPr>
          <p:grpSpPr>
            <a:xfrm rot="16200000">
              <a:off x="9490927" y="4290194"/>
              <a:ext cx="811603" cy="610716"/>
              <a:chOff x="5347918" y="5583277"/>
              <a:chExt cx="505805" cy="464968"/>
            </a:xfrm>
          </p:grpSpPr>
          <p:sp>
            <p:nvSpPr>
              <p:cNvPr id="146" name="流程图: 手动操作 145"/>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p:cNvSpPr>
                <a:spLocks noChangeShapeType="1"/>
              </p:cNvSpPr>
              <p:nvPr/>
            </p:nvSpPr>
            <p:spPr bwMode="auto">
              <a:xfrm rot="16200000">
                <a:off x="5422353" y="5921163"/>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p:cNvSpPr>
                <a:spLocks noChangeShapeType="1"/>
              </p:cNvSpPr>
              <p:nvPr/>
            </p:nvSpPr>
            <p:spPr bwMode="auto">
              <a:xfrm rot="16200000">
                <a:off x="5657450"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p:cNvSpPr>
                <a:spLocks noChangeShapeType="1"/>
              </p:cNvSpPr>
              <p:nvPr/>
            </p:nvSpPr>
            <p:spPr bwMode="auto">
              <a:xfrm rot="16200000">
                <a:off x="5540394" y="5921162"/>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p:cNvSpPr>
                <a:spLocks noChangeShapeType="1"/>
              </p:cNvSpPr>
              <p:nvPr/>
            </p:nvSpPr>
            <p:spPr bwMode="auto">
              <a:xfrm rot="16200000">
                <a:off x="5305771" y="5930498"/>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8606345" y="5175010"/>
            <a:ext cx="2501076" cy="988265"/>
            <a:chOff x="8606345" y="5175010"/>
            <a:chExt cx="2501076" cy="988265"/>
          </a:xfrm>
        </p:grpSpPr>
        <p:sp>
          <p:nvSpPr>
            <p:cNvPr id="127" name="Text Box 36"/>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p:cNvCxnSpPr>
              <a:stCxn id="129" idx="3"/>
            </p:cNvCxnSpPr>
            <p:nvPr/>
          </p:nvCxnSpPr>
          <p:spPr>
            <a:xfrm>
              <a:off x="10254902" y="5461683"/>
              <a:ext cx="852519" cy="0"/>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29" name="Rectangle 104"/>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p:cNvGrpSpPr/>
            <p:nvPr/>
          </p:nvGrpSpPr>
          <p:grpSpPr>
            <a:xfrm>
              <a:off x="9420539" y="5660510"/>
              <a:ext cx="684009" cy="276399"/>
              <a:chOff x="8696671" y="5472539"/>
              <a:chExt cx="684009" cy="313684"/>
            </a:xfrm>
          </p:grpSpPr>
          <p:sp>
            <p:nvSpPr>
              <p:cNvPr id="142" name="Line 7"/>
              <p:cNvSpPr>
                <a:spLocks noChangeShapeType="1"/>
              </p:cNvSpPr>
              <p:nvPr/>
            </p:nvSpPr>
            <p:spPr bwMode="auto">
              <a:xfrm rot="16200000">
                <a:off x="8539829"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8767832"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p:cNvSpPr>
                <a:spLocks noChangeShapeType="1"/>
              </p:cNvSpPr>
              <p:nvPr/>
            </p:nvSpPr>
            <p:spPr bwMode="auto">
              <a:xfrm rot="16200000">
                <a:off x="8995835"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p:cNvSpPr>
                <a:spLocks noChangeShapeType="1"/>
              </p:cNvSpPr>
              <p:nvPr/>
            </p:nvSpPr>
            <p:spPr bwMode="auto">
              <a:xfrm rot="16200000">
                <a:off x="9223838"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变长指令周期状态机修改</a:t>
            </a:r>
            <a:endParaRPr lang="zh-CN" altLang="en-US" dirty="0"/>
          </a:p>
        </p:txBody>
      </p:sp>
      <p:grpSp>
        <p:nvGrpSpPr>
          <p:cNvPr id="160" name="组合 159"/>
          <p:cNvGrpSpPr/>
          <p:nvPr/>
        </p:nvGrpSpPr>
        <p:grpSpPr>
          <a:xfrm>
            <a:off x="1193663" y="1357065"/>
            <a:ext cx="4568842" cy="5050166"/>
            <a:chOff x="939464" y="1407865"/>
            <a:chExt cx="4568842" cy="5050166"/>
          </a:xfrm>
        </p:grpSpPr>
        <p:grpSp>
          <p:nvGrpSpPr>
            <p:cNvPr id="161" name="组合 160"/>
            <p:cNvGrpSpPr/>
            <p:nvPr/>
          </p:nvGrpSpPr>
          <p:grpSpPr>
            <a:xfrm>
              <a:off x="939464" y="1407865"/>
              <a:ext cx="4568842" cy="5050166"/>
              <a:chOff x="939464" y="1407865"/>
              <a:chExt cx="4568842" cy="5050166"/>
            </a:xfrm>
          </p:grpSpPr>
          <p:sp>
            <p:nvSpPr>
              <p:cNvPr id="163" name="弧形 162"/>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rot="3600000">
                <a:off x="3947340" y="5269201"/>
                <a:ext cx="806337" cy="810310"/>
                <a:chOff x="4997657" y="3422580"/>
                <a:chExt cx="806337" cy="810310"/>
              </a:xfrm>
            </p:grpSpPr>
            <p:sp>
              <p:nvSpPr>
                <p:cNvPr id="169" name="椭圆 16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0" name="文本框 16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椭圆 164"/>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6" name="矩形 165"/>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71" name="组合 170"/>
          <p:cNvGrpSpPr/>
          <p:nvPr/>
        </p:nvGrpSpPr>
        <p:grpSpPr>
          <a:xfrm>
            <a:off x="1193663" y="1357065"/>
            <a:ext cx="6565979" cy="4568842"/>
            <a:chOff x="939464" y="1407865"/>
            <a:chExt cx="6565979" cy="4568842"/>
          </a:xfrm>
        </p:grpSpPr>
        <p:sp>
          <p:nvSpPr>
            <p:cNvPr id="172" name="弧形 171"/>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8" name="文本框 297"/>
            <p:cNvSpPr txBox="1"/>
            <p:nvPr/>
          </p:nvSpPr>
          <p:spPr>
            <a:xfrm>
              <a:off x="5912855" y="4052565"/>
              <a:ext cx="1592588" cy="307777"/>
            </a:xfrm>
            <a:prstGeom prst="rect">
              <a:avLst/>
            </a:prstGeom>
            <a:noFill/>
          </p:spPr>
          <p:txBody>
            <a:bodyPr wrap="square" lIns="0" tIns="0" rIns="0" bIns="0" rtlCol="0">
              <a:spAutoFit/>
            </a:bodyPr>
            <a:lstStyle/>
            <a:p>
              <a:pPr algn="ctr" defTabSz="914400"/>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p:cNvGrpSpPr/>
          <p:nvPr/>
        </p:nvGrpSpPr>
        <p:grpSpPr>
          <a:xfrm>
            <a:off x="1624558" y="3254152"/>
            <a:ext cx="3725671" cy="385997"/>
            <a:chOff x="1370359" y="3304952"/>
            <a:chExt cx="3725671" cy="385997"/>
          </a:xfrm>
        </p:grpSpPr>
        <p:sp>
          <p:nvSpPr>
            <p:cNvPr id="175" name="文本框 174"/>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76" name="直接箭头连接符 175"/>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p:cNvGrpSpPr/>
          <p:nvPr/>
        </p:nvGrpSpPr>
        <p:grpSpPr>
          <a:xfrm>
            <a:off x="698823" y="966597"/>
            <a:ext cx="5063682" cy="4959310"/>
            <a:chOff x="444624" y="1017397"/>
            <a:chExt cx="5063682" cy="4959310"/>
          </a:xfrm>
        </p:grpSpPr>
        <p:sp>
          <p:nvSpPr>
            <p:cNvPr id="179" name="矩形 178"/>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p:cNvGrpSpPr/>
            <p:nvPr/>
          </p:nvGrpSpPr>
          <p:grpSpPr>
            <a:xfrm>
              <a:off x="444624" y="1017397"/>
              <a:ext cx="5063682" cy="4959310"/>
              <a:chOff x="444624" y="1017397"/>
              <a:chExt cx="5063682" cy="4959310"/>
            </a:xfrm>
          </p:grpSpPr>
          <p:sp>
            <p:nvSpPr>
              <p:cNvPr id="184" name="弧形 183"/>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p:cNvGrpSpPr/>
              <p:nvPr/>
            </p:nvGrpSpPr>
            <p:grpSpPr>
              <a:xfrm>
                <a:off x="444624" y="1017397"/>
                <a:ext cx="5063682" cy="4959310"/>
                <a:chOff x="444624" y="1017397"/>
                <a:chExt cx="5063682" cy="4959310"/>
              </a:xfrm>
            </p:grpSpPr>
            <p:sp>
              <p:nvSpPr>
                <p:cNvPr id="186" name="弧形 185"/>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nvGrpSpPr>
              <p:grpSpPr>
                <a:xfrm>
                  <a:off x="444624" y="1017397"/>
                  <a:ext cx="5063682" cy="4959310"/>
                  <a:chOff x="444624" y="1017397"/>
                  <a:chExt cx="5063682" cy="4959310"/>
                </a:xfrm>
              </p:grpSpPr>
              <p:sp>
                <p:nvSpPr>
                  <p:cNvPr id="188" name="弧形 187"/>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p:cNvGrpSpPr/>
                  <p:nvPr/>
                </p:nvGrpSpPr>
                <p:grpSpPr>
                  <a:xfrm>
                    <a:off x="564022" y="3281413"/>
                    <a:ext cx="806337" cy="810310"/>
                    <a:chOff x="4834556" y="1305082"/>
                    <a:chExt cx="806337" cy="810310"/>
                  </a:xfrm>
                </p:grpSpPr>
                <p:sp>
                  <p:nvSpPr>
                    <p:cNvPr id="198" name="椭圆 197"/>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9" name="文本框 198"/>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0" name="椭圆 189"/>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1" name="文本框 190"/>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92" name="组合 191"/>
                  <p:cNvGrpSpPr/>
                  <p:nvPr/>
                </p:nvGrpSpPr>
                <p:grpSpPr>
                  <a:xfrm rot="3600000">
                    <a:off x="1685130" y="1342176"/>
                    <a:ext cx="806337" cy="810310"/>
                    <a:chOff x="4834556" y="1305082"/>
                    <a:chExt cx="806337" cy="810310"/>
                  </a:xfrm>
                </p:grpSpPr>
                <p:sp>
                  <p:nvSpPr>
                    <p:cNvPr id="196" name="椭圆 195"/>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7" name="文本框 196"/>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3" name="椭圆 192"/>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4" name="文本框 193"/>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95" name="矩形 194"/>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p:cNvGrpSpPr/>
          <p:nvPr/>
        </p:nvGrpSpPr>
        <p:grpSpPr>
          <a:xfrm>
            <a:off x="1193663" y="1279104"/>
            <a:ext cx="5203102" cy="4646803"/>
            <a:chOff x="939464" y="1329904"/>
            <a:chExt cx="5203102" cy="4646803"/>
          </a:xfrm>
        </p:grpSpPr>
        <p:sp>
          <p:nvSpPr>
            <p:cNvPr id="201" name="弧形 200"/>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p:cNvGrpSpPr/>
            <p:nvPr/>
          </p:nvGrpSpPr>
          <p:grpSpPr>
            <a:xfrm>
              <a:off x="939464" y="1329904"/>
              <a:ext cx="5203102" cy="4646803"/>
              <a:chOff x="939464" y="1329904"/>
              <a:chExt cx="5203102" cy="4646803"/>
            </a:xfrm>
          </p:grpSpPr>
          <p:sp>
            <p:nvSpPr>
              <p:cNvPr id="203" name="弧形 202"/>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p:cNvGrpSpPr/>
              <p:nvPr/>
            </p:nvGrpSpPr>
            <p:grpSpPr>
              <a:xfrm>
                <a:off x="939464" y="1329904"/>
                <a:ext cx="4962903" cy="4646803"/>
                <a:chOff x="939464" y="1329904"/>
                <a:chExt cx="4962903" cy="4646803"/>
              </a:xfrm>
            </p:grpSpPr>
            <p:grpSp>
              <p:nvGrpSpPr>
                <p:cNvPr id="208" name="组合 207"/>
                <p:cNvGrpSpPr/>
                <p:nvPr/>
              </p:nvGrpSpPr>
              <p:grpSpPr>
                <a:xfrm>
                  <a:off x="939464" y="1329904"/>
                  <a:ext cx="4962903" cy="4646803"/>
                  <a:chOff x="939464" y="1329904"/>
                  <a:chExt cx="4962903" cy="4646803"/>
                </a:xfrm>
              </p:grpSpPr>
              <p:sp>
                <p:nvSpPr>
                  <p:cNvPr id="210" name="弧形 209"/>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p:cNvGrpSpPr/>
                  <p:nvPr/>
                </p:nvGrpSpPr>
                <p:grpSpPr>
                  <a:xfrm>
                    <a:off x="5096030" y="3285794"/>
                    <a:ext cx="806337" cy="810310"/>
                    <a:chOff x="4997657" y="3422580"/>
                    <a:chExt cx="806337" cy="810310"/>
                  </a:xfrm>
                </p:grpSpPr>
                <p:sp>
                  <p:nvSpPr>
                    <p:cNvPr id="218" name="椭圆 217"/>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9" name="文本框 218"/>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3" name="组合 212"/>
                  <p:cNvGrpSpPr/>
                  <p:nvPr/>
                </p:nvGrpSpPr>
                <p:grpSpPr>
                  <a:xfrm rot="7200000">
                    <a:off x="3971948" y="1327918"/>
                    <a:ext cx="806337" cy="810310"/>
                    <a:chOff x="4834556" y="1305082"/>
                    <a:chExt cx="806337" cy="810310"/>
                  </a:xfrm>
                </p:grpSpPr>
                <p:sp>
                  <p:nvSpPr>
                    <p:cNvPr id="216" name="椭圆 215"/>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7" name="文本框 216"/>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椭圆 213"/>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5" name="文本框 214"/>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09" name="矩形 208"/>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1" name="文本框 270"/>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1" name="文本框 280"/>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6" name="文本框 285"/>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6" name="文本框 27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p:cNvGrpSpPr/>
          <p:nvPr/>
        </p:nvGrpSpPr>
        <p:grpSpPr>
          <a:xfrm>
            <a:off x="6393409" y="961847"/>
            <a:ext cx="3442682" cy="5338345"/>
            <a:chOff x="6393409" y="961847"/>
            <a:chExt cx="3442682"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1" name="文本框 240"/>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1" name="文本框 250"/>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1" name="文本框 260"/>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66" name="文本框 265"/>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p:cNvSpPr txBox="1"/>
            <p:nvPr/>
          </p:nvSpPr>
          <p:spPr>
            <a:xfrm>
              <a:off x="8033706" y="3992020"/>
              <a:ext cx="1802385"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r>
                <a:rPr lang="en-US" altLang="zh-CN" dirty="0">
                  <a:solidFill>
                    <a:srgbClr val="0000FF"/>
                  </a:solidFill>
                </a:rPr>
                <a:t>/</a:t>
              </a:r>
              <a:r>
                <a:rPr lang="en-US" altLang="zh-CN" dirty="0" err="1">
                  <a:solidFill>
                    <a:srgbClr val="C00000"/>
                  </a:solidFill>
                </a:rPr>
                <a:t>eret</a:t>
              </a:r>
              <a:endParaRPr lang="en-US" altLang="zh-CN" dirty="0">
                <a:solidFill>
                  <a:srgbClr val="C00000"/>
                </a:solidFill>
              </a:endParaRPr>
            </a:p>
          </p:txBody>
        </p:sp>
      </p:grpSp>
      <p:sp>
        <p:nvSpPr>
          <p:cNvPr id="145" name="矩形 144"/>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endParaRPr lang="zh-CN" altLang="en-US"/>
          </a:p>
        </p:txBody>
      </p:sp>
      <p:pic>
        <p:nvPicPr>
          <p:cNvPr id="4" name="图片 3"/>
          <p:cNvPicPr/>
          <p:nvPr/>
        </p:nvPicPr>
        <p:blipFill rotWithShape="1">
          <a:blip r:embed="rId1"/>
          <a:srcRect l="4980" t="1982" b="21810"/>
          <a:stretch>
            <a:fillRect/>
          </a:stretch>
        </p:blipFill>
        <p:spPr bwMode="auto">
          <a:xfrm>
            <a:off x="5599596" y="1168206"/>
            <a:ext cx="6385241" cy="5186139"/>
          </a:xfrm>
          <a:prstGeom prst="rect">
            <a:avLst/>
          </a:prstGeom>
          <a:ln>
            <a:noFill/>
          </a:ln>
        </p:spPr>
      </p:pic>
      <p:pic>
        <p:nvPicPr>
          <p:cNvPr id="5" name="图片 4"/>
          <p:cNvPicPr/>
          <p:nvPr/>
        </p:nvPicPr>
        <p:blipFill rotWithShape="1">
          <a:blip r:embed="rId2"/>
          <a:srcRect l="17065" t="2070" b="24546"/>
          <a:stretch>
            <a:fillRect/>
          </a:stretch>
        </p:blipFill>
        <p:spPr bwMode="auto">
          <a:xfrm>
            <a:off x="487822" y="1132976"/>
            <a:ext cx="4952918" cy="5001124"/>
          </a:xfrm>
          <a:prstGeom prst="rect">
            <a:avLst/>
          </a:prstGeom>
          <a:ln>
            <a:no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endParaRPr lang="zh-CN" altLang="en-US" dirty="0"/>
          </a:p>
        </p:txBody>
      </p:sp>
      <p:sp>
        <p:nvSpPr>
          <p:cNvPr id="3" name="内容占位符 2"/>
          <p:cNvSpPr>
            <a:spLocks noGrp="1"/>
          </p:cNvSpPr>
          <p:nvPr>
            <p:ph idx="1"/>
          </p:nvPr>
        </p:nvSpPr>
        <p:spPr>
          <a:xfrm>
            <a:off x="487821" y="942764"/>
            <a:ext cx="11230045" cy="5637024"/>
          </a:xfrm>
        </p:spPr>
        <p:txBody>
          <a:bodyPr/>
          <a:lstStyle/>
          <a:p>
            <a:pPr marL="325120" indent="-325120" algn="just" defTabSz="866775" fontAlgn="base">
              <a:lnSpc>
                <a:spcPct val="15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主要功能： 循环取指、执行、处理异常</a:t>
            </a:r>
            <a:endParaRPr lang="en-US" altLang="zh-CN" b="1" dirty="0">
              <a:solidFill>
                <a:prstClr val="black"/>
              </a:solidFill>
              <a:cs typeface="Segoe UI Black" panose="020B0A02040204020203" pitchFamily="34" charset="0"/>
              <a:sym typeface="Arial" panose="020B0604020202020204" pitchFamily="34" charset="0"/>
            </a:endParaRPr>
          </a:p>
          <a:p>
            <a:pPr marL="795020" lvl="1" indent="-325120" algn="just" defTabSz="866775" fontAlgn="base">
              <a:spcBef>
                <a:spcPts val="570"/>
              </a:spcBef>
              <a:spcAft>
                <a:spcPts val="570"/>
              </a:spcAft>
            </a:pPr>
            <a:r>
              <a:rPr lang="zh-CN" altLang="en-US" dirty="0">
                <a:solidFill>
                  <a:prstClr val="black"/>
                </a:solidFill>
                <a:cs typeface="Segoe UI Black" panose="020B0A02040204020203" pitchFamily="34" charset="0"/>
                <a:sym typeface="Arial" panose="020B0604020202020204" pitchFamily="34" charset="0"/>
              </a:rPr>
              <a:t>将</a:t>
            </a:r>
            <a:r>
              <a:rPr lang="zh-CN" altLang="en-US" dirty="0">
                <a:solidFill>
                  <a:srgbClr val="0066FF"/>
                </a:solidFill>
                <a:cs typeface="Segoe UI Black" panose="020B0A02040204020203" pitchFamily="34" charset="0"/>
                <a:sym typeface="Arial" panose="020B0604020202020204" pitchFamily="34" charset="0"/>
              </a:rPr>
              <a:t>机器指令</a:t>
            </a:r>
            <a:r>
              <a:rPr lang="zh-CN" altLang="en-US" dirty="0">
                <a:solidFill>
                  <a:srgbClr val="FF0000"/>
                </a:solidFill>
                <a:cs typeface="Segoe UI Black" panose="020B0A02040204020203" pitchFamily="34" charset="0"/>
                <a:sym typeface="Arial" panose="020B0604020202020204" pitchFamily="34" charset="0"/>
              </a:rPr>
              <a:t>译码</a:t>
            </a:r>
            <a:r>
              <a:rPr lang="zh-CN" altLang="en-US" dirty="0">
                <a:solidFill>
                  <a:prstClr val="black"/>
                </a:solidFill>
                <a:cs typeface="Segoe UI Black" panose="020B0A02040204020203" pitchFamily="34" charset="0"/>
                <a:sym typeface="Arial" panose="020B0604020202020204" pitchFamily="34" charset="0"/>
              </a:rPr>
              <a:t>并生成</a:t>
            </a:r>
            <a:r>
              <a:rPr lang="zh-CN" altLang="en-US" dirty="0">
                <a:solidFill>
                  <a:srgbClr val="0066FF"/>
                </a:solidFill>
                <a:cs typeface="Segoe UI Black" panose="020B0A02040204020203" pitchFamily="34" charset="0"/>
                <a:sym typeface="Arial" panose="020B0604020202020204" pitchFamily="34" charset="0"/>
              </a:rPr>
              <a:t>执行部件</a:t>
            </a:r>
            <a:r>
              <a:rPr lang="zh-CN" altLang="en-US" dirty="0">
                <a:cs typeface="Segoe UI Black" panose="020B0A02040204020203" pitchFamily="34" charset="0"/>
                <a:sym typeface="Arial" panose="020B0604020202020204" pitchFamily="34" charset="0"/>
              </a:rPr>
              <a:t>所需的</a:t>
            </a:r>
            <a:r>
              <a:rPr lang="zh-CN" altLang="en-US" dirty="0">
                <a:solidFill>
                  <a:srgbClr val="0066FF"/>
                </a:solidFill>
                <a:cs typeface="Segoe UI Black" panose="020B0A02040204020203" pitchFamily="34" charset="0"/>
                <a:sym typeface="Arial" panose="020B0604020202020204" pitchFamily="34" charset="0"/>
              </a:rPr>
              <a:t>控制信号序列 </a:t>
            </a:r>
            <a:r>
              <a:rPr lang="zh-CN" altLang="en-US" dirty="0">
                <a:solidFill>
                  <a:prstClr val="black"/>
                </a:solidFill>
                <a:cs typeface="Segoe UI Black" panose="020B0A02040204020203" pitchFamily="34" charset="0"/>
                <a:sym typeface="Arial" panose="020B0604020202020204" pitchFamily="34" charset="0"/>
              </a:rPr>
              <a:t>，控制信号按序送至各执行部件控点，引起逻辑门开闭，建立正确的</a:t>
            </a:r>
            <a:r>
              <a:rPr lang="zh-CN" altLang="en-US" dirty="0">
                <a:solidFill>
                  <a:srgbClr val="0066FF"/>
                </a:solidFill>
                <a:cs typeface="Segoe UI Black" panose="020B0A02040204020203" pitchFamily="34" charset="0"/>
                <a:sym typeface="Arial" panose="020B0604020202020204" pitchFamily="34" charset="0"/>
              </a:rPr>
              <a:t>数据通路</a:t>
            </a:r>
            <a:r>
              <a:rPr lang="zh-CN" altLang="en-US" dirty="0">
                <a:solidFill>
                  <a:prstClr val="black"/>
                </a:solidFill>
                <a:cs typeface="Segoe UI Black" panose="020B0A02040204020203" pitchFamily="34" charset="0"/>
                <a:sym typeface="Arial" panose="020B0604020202020204" pitchFamily="34" charset="0"/>
              </a:rPr>
              <a:t>，从而完成指令功能。</a:t>
            </a:r>
            <a:endParaRPr lang="en-US" altLang="zh-CN" dirty="0">
              <a:solidFill>
                <a:prstClr val="black"/>
              </a:solidFill>
              <a:cs typeface="Segoe UI Black" panose="020B0A02040204020203" pitchFamily="34" charset="0"/>
              <a:sym typeface="Arial" panose="020B0604020202020204" pitchFamily="34" charset="0"/>
            </a:endParaRPr>
          </a:p>
          <a:p>
            <a:pPr marL="325120" indent="-325120" algn="just" defTabSz="866775" fontAlgn="base">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控制器分类</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325120" indent="-325120" algn="just" defTabSz="866775" fontAlgn="base">
              <a:lnSpc>
                <a:spcPct val="150000"/>
              </a:lnSpc>
              <a:spcBef>
                <a:spcPts val="570"/>
              </a:spcBef>
              <a:spcAft>
                <a:spcPts val="570"/>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A</a:t>
            </a:r>
            <a:r>
              <a:rPr lang="zh-CN" altLang="en-US" sz="4800" spc="600" dirty="0">
                <a:solidFill>
                  <a:srgbClr val="005D9C"/>
                </a:solidFill>
                <a:latin typeface="义启小楷书" panose="02010601030101010101" pitchFamily="2" charset="-128"/>
                <a:ea typeface="义启小楷书" panose="02010601030101010101" pitchFamily="2" charset="-128"/>
              </a:rPr>
              <a:t>、单周期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endParaRPr lang="zh-CN" altLang="en-US" dirty="0"/>
          </a:p>
        </p:txBody>
      </p:sp>
      <p:sp>
        <p:nvSpPr>
          <p:cNvPr id="3" name="内容占位符 2"/>
          <p:cNvSpPr>
            <a:spLocks noGrp="1"/>
          </p:cNvSpPr>
          <p:nvPr>
            <p:ph idx="1"/>
          </p:nvPr>
        </p:nvSpPr>
        <p:spPr>
          <a:xfrm>
            <a:off x="487823" y="942764"/>
            <a:ext cx="10746234"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定长指令周期：单周期实现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变长指令周期：多周期实现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endParaRPr lang="zh-CN" altLang="en-US" sz="2275" b="1" dirty="0">
              <a:cs typeface="Segoe UI Black" panose="020B0A02040204020203" pitchFamily="34" charset="0"/>
              <a:sym typeface="Arial" panose="020B0604020202020204" pitchFamily="34" charset="0"/>
            </a:endParaRPr>
          </a:p>
          <a:p>
            <a:endParaRPr lang="zh-CN" altLang="en-US" dirty="0"/>
          </a:p>
        </p:txBody>
      </p:sp>
      <p:pic>
        <p:nvPicPr>
          <p:cNvPr id="5" name="图片 4"/>
          <p:cNvPicPr>
            <a:picLocks noChangeAspect="1"/>
          </p:cNvPicPr>
          <p:nvPr/>
        </p:nvPicPr>
        <p:blipFill>
          <a:blip r:embed="rId1">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endParaRPr lang="zh-CN" altLang="en-US"/>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panose="020F0502020204030204"/>
                  <a:ea typeface="宋体" panose="02010600030101010101" pitchFamily="2" charset="-122"/>
                </a:rPr>
                <a:t>R</a:t>
              </a:r>
              <a:r>
                <a:rPr lang="en-US" altLang="zh-CN" sz="2000" kern="0" baseline="-25000" dirty="0" err="1">
                  <a:solidFill>
                    <a:srgbClr val="0000FF"/>
                  </a:solidFill>
                  <a:latin typeface="Calibri" panose="020F0502020204030204"/>
                  <a:ea typeface="宋体" panose="02010600030101010101" pitchFamily="2" charset="-122"/>
                </a:rPr>
                <a:t>t</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26bits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矩形 7"/>
            <p:cNvSpPr/>
            <p:nvPr/>
          </p:nvSpPr>
          <p:spPr>
            <a:xfrm>
              <a:off x="1992313" y="1992314"/>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1" name="矩形 7"/>
            <p:cNvSpPr/>
            <p:nvPr/>
          </p:nvSpPr>
          <p:spPr>
            <a:xfrm>
              <a:off x="1992313" y="3495676"/>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2" name="矩形 7"/>
            <p:cNvSpPr/>
            <p:nvPr/>
          </p:nvSpPr>
          <p:spPr>
            <a:xfrm>
              <a:off x="1992313" y="5016501"/>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J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596669" y="5684687"/>
            <a:ext cx="5758663" cy="443207"/>
            <a:chOff x="4276144" y="154715"/>
            <a:chExt cx="5758663" cy="443207"/>
          </a:xfrm>
        </p:grpSpPr>
        <p:sp>
          <p:nvSpPr>
            <p:cNvPr id="83"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84"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5"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6"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2</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7"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8"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grpSp>
      <p:grpSp>
        <p:nvGrpSpPr>
          <p:cNvPr id="75" name="组合 74"/>
          <p:cNvGrpSpPr/>
          <p:nvPr/>
        </p:nvGrpSpPr>
        <p:grpSpPr>
          <a:xfrm>
            <a:off x="3596669" y="4303762"/>
            <a:ext cx="5758663" cy="443207"/>
            <a:chOff x="4276144" y="154715"/>
            <a:chExt cx="5758663" cy="443207"/>
          </a:xfrm>
        </p:grpSpPr>
        <p:sp>
          <p:nvSpPr>
            <p:cNvPr id="76"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77"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8"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9"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0"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1"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34</a:t>
              </a:r>
              <a:endParaRPr lang="zh-CN" altLang="en-US" sz="2000" kern="0" dirty="0">
                <a:solidFill>
                  <a:sysClr val="window" lastClr="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p:txBody>
          <a:bodyPr/>
          <a:lstStyle/>
          <a:p>
            <a:r>
              <a:rPr lang="en-US" altLang="zh-CN" dirty="0"/>
              <a:t>R</a:t>
            </a:r>
            <a:r>
              <a:rPr lang="zh-CN" altLang="en-US" dirty="0"/>
              <a:t>型指令格式</a:t>
            </a:r>
            <a:endParaRPr lang="zh-CN" altLang="en-US" dirty="0"/>
          </a:p>
        </p:txBody>
      </p:sp>
      <p:sp>
        <p:nvSpPr>
          <p:cNvPr id="17" name="内容占位符 2"/>
          <p:cNvSpPr txBox="1"/>
          <p:nvPr/>
        </p:nvSpPr>
        <p:spPr>
          <a:xfrm>
            <a:off x="3586467" y="2138381"/>
            <a:ext cx="5714364" cy="504797"/>
          </a:xfrm>
          <a:noFill/>
          <a:ln w="9525">
            <a:noFill/>
            <a:miter lim="800000"/>
          </a:ln>
        </p:spPr>
        <p:txBody>
          <a:bodyPr vert="horz" wrap="square" lIns="91435" tIns="45718" rIns="91435" bIns="45718" numCol="1" anchor="t" anchorCtr="0" compatLnSpc="1"/>
          <a:lstStyle>
            <a:defPPr>
              <a:defRPr lang="zh-CN"/>
            </a:defPPr>
            <a:lvl1pPr marL="342900" indent="-342900" defTabSz="914400" fontAlgn="base">
              <a:lnSpc>
                <a:spcPct val="120000"/>
              </a:lnSpc>
              <a:spcBef>
                <a:spcPct val="20000"/>
              </a:spcBef>
              <a:spcAft>
                <a:spcPct val="0"/>
              </a:spcAft>
              <a:buClr>
                <a:srgbClr val="FFC000"/>
              </a:buClr>
              <a:buFont typeface="Wingdings" panose="05000000000000000000" pitchFamily="2" charset="2"/>
              <a:buChar char="n"/>
              <a:defRPr sz="2655" b="1">
                <a:solidFill>
                  <a:srgbClr val="7030A0"/>
                </a:solidFill>
                <a:latin typeface="Courier New" panose="02070309020205020404" pitchFamily="49" charset="0"/>
                <a:ea typeface="微软雅黑" panose="020B0503020204020204" pitchFamily="34" charset="-122"/>
              </a:defRPr>
            </a:lvl1pPr>
            <a:lvl2pPr marL="812800" indent="-355600" eaLnBrk="0" fontAlgn="base" hangingPunct="0">
              <a:lnSpc>
                <a:spcPct val="120000"/>
              </a:lnSpc>
              <a:spcBef>
                <a:spcPct val="20000"/>
              </a:spcBef>
              <a:spcAft>
                <a:spcPct val="0"/>
              </a:spcAft>
              <a:buClr>
                <a:srgbClr val="FFC000"/>
              </a:buClr>
              <a:buFont typeface="Wingdings" panose="05000000000000000000"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anose="05000000000000000000" pitchFamily="2" charset="2"/>
              <a:buChar char="u"/>
              <a:defRPr sz="2000">
                <a:latin typeface="+mn-ea"/>
              </a:defRPr>
            </a:lvl3pPr>
            <a:lvl4pPr marL="1600200" indent="-228600" eaLnBrk="0" fontAlgn="base" hangingPunct="0">
              <a:lnSpc>
                <a:spcPct val="120000"/>
              </a:lnSpc>
              <a:spcBef>
                <a:spcPct val="20000"/>
              </a:spcBef>
              <a:spcAft>
                <a:spcPct val="0"/>
              </a:spcAft>
              <a:buFont typeface="Arial" panose="020B0604020202020204" pitchFamily="34" charset="0"/>
              <a:buChar char="–"/>
              <a:defRPr sz="1600">
                <a:latin typeface="+mn-ea"/>
              </a:defRPr>
            </a:lvl4pPr>
            <a:lvl5pPr marL="2057400" indent="-228600" eaLnBrk="0" fontAlgn="base" hangingPunct="0">
              <a:lnSpc>
                <a:spcPct val="120000"/>
              </a:lnSpc>
              <a:spcBef>
                <a:spcPct val="20000"/>
              </a:spcBef>
              <a:spcAft>
                <a:spcPct val="0"/>
              </a:spcAft>
              <a:buFont typeface="Arial" panose="020B0604020202020204" pitchFamily="34" charset="0"/>
              <a:buChar char="»"/>
              <a:defRPr sz="1600">
                <a:latin typeface="+mn-ea"/>
              </a:defRPr>
            </a:lvl5pPr>
            <a:lvl6pPr marL="2514600" indent="-228600" fontAlgn="base">
              <a:spcBef>
                <a:spcPct val="20000"/>
              </a:spcBef>
              <a:spcAft>
                <a:spcPct val="0"/>
              </a:spcAft>
              <a:buFont typeface="Arial" panose="020B0604020202020204" pitchFamily="34" charset="0"/>
              <a:buChar char="»"/>
              <a:defRPr sz="1600"/>
            </a:lvl6pPr>
            <a:lvl7pPr marL="2971800" indent="-228600" fontAlgn="base">
              <a:spcBef>
                <a:spcPct val="20000"/>
              </a:spcBef>
              <a:spcAft>
                <a:spcPct val="0"/>
              </a:spcAft>
              <a:buFont typeface="Arial" panose="020B0604020202020204" pitchFamily="34" charset="0"/>
              <a:buChar char="»"/>
              <a:defRPr sz="1600"/>
            </a:lvl7pPr>
            <a:lvl8pPr marL="3429000" indent="-228600" fontAlgn="base">
              <a:spcBef>
                <a:spcPct val="20000"/>
              </a:spcBef>
              <a:spcAft>
                <a:spcPct val="0"/>
              </a:spcAft>
              <a:buFont typeface="Arial" panose="020B0604020202020204" pitchFamily="34" charset="0"/>
              <a:buChar char="»"/>
              <a:defRPr sz="1600"/>
            </a:lvl8pPr>
            <a:lvl9pPr marL="3886200" indent="-228600" fontAlgn="base">
              <a:spcBef>
                <a:spcPct val="20000"/>
              </a:spcBef>
              <a:spcAft>
                <a:spcPct val="0"/>
              </a:spcAft>
              <a:buFont typeface="Arial" panose="020B0604020202020204" pitchFamily="34" charset="0"/>
              <a:buChar char="»"/>
              <a:defRPr sz="1600"/>
            </a:lvl9pPr>
          </a:lstStyle>
          <a:p>
            <a:r>
              <a:rPr lang="en-US" altLang="zh-CN" dirty="0"/>
              <a:t>add </a:t>
            </a:r>
            <a:r>
              <a:rPr lang="en-US" altLang="zh-CN" dirty="0">
                <a:solidFill>
                  <a:srgbClr val="0000FF"/>
                </a:solidFill>
              </a:rPr>
              <a:t>$s1</a:t>
            </a:r>
            <a:r>
              <a:rPr lang="en-US" altLang="zh-CN" dirty="0"/>
              <a:t>,$s2,$s3</a:t>
            </a:r>
            <a:endParaRPr lang="en-US" altLang="zh-CN" dirty="0"/>
          </a:p>
        </p:txBody>
      </p:sp>
      <p:sp>
        <p:nvSpPr>
          <p:cNvPr id="24" name="内容占位符 2"/>
          <p:cNvSpPr txBox="1"/>
          <p:nvPr/>
        </p:nvSpPr>
        <p:spPr bwMode="auto">
          <a:xfrm>
            <a:off x="3576193" y="3573984"/>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a:solidFill>
                  <a:srgbClr val="7030A0"/>
                </a:solidFill>
                <a:latin typeface="Courier New" panose="02070309020205020404" pitchFamily="49" charset="0"/>
                <a:ea typeface="微软雅黑" panose="020B0503020204020204" pitchFamily="34" charset="-122"/>
              </a:rPr>
              <a:t>sub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32" name="内容占位符 2"/>
          <p:cNvSpPr txBox="1"/>
          <p:nvPr/>
        </p:nvSpPr>
        <p:spPr bwMode="auto">
          <a:xfrm>
            <a:off x="3576193" y="497195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sll</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,$s1,2</a:t>
            </a:r>
            <a:endParaRPr lang="en-US" altLang="zh-CN" sz="2655"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20499" y="1105329"/>
            <a:ext cx="7126445" cy="825680"/>
            <a:chOff x="1992313" y="1231065"/>
            <a:chExt cx="8247062"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4"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6"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9"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1"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3596669" y="2905796"/>
            <a:ext cx="5758663" cy="443207"/>
            <a:chOff x="4276144" y="154715"/>
            <a:chExt cx="5758663" cy="443207"/>
          </a:xfrm>
        </p:grpSpPr>
        <p:sp>
          <p:nvSpPr>
            <p:cNvPr id="54"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55"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6"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19</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7"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8"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17</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60"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32</a:t>
              </a:r>
              <a:endParaRPr lang="zh-CN" altLang="en-US" sz="2000" kern="0" dirty="0">
                <a:solidFill>
                  <a:sysClr val="window" lastClr="FFFFFF"/>
                </a:solidFill>
                <a:latin typeface="Calibri" panose="020F0502020204030204"/>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endParaRPr lang="zh-CN" altLang="en-US" dirty="0"/>
          </a:p>
        </p:txBody>
      </p:sp>
      <p:grpSp>
        <p:nvGrpSpPr>
          <p:cNvPr id="3" name="组合 2"/>
          <p:cNvGrpSpPr/>
          <p:nvPr/>
        </p:nvGrpSpPr>
        <p:grpSpPr>
          <a:xfrm>
            <a:off x="2220499" y="1105329"/>
            <a:ext cx="7126444" cy="825680"/>
            <a:chOff x="1992313" y="1231065"/>
            <a:chExt cx="8247061"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
        <p:nvSpPr>
          <p:cNvPr id="53" name="内容占位符 2"/>
          <p:cNvSpPr txBox="1"/>
          <p:nvPr/>
        </p:nvSpPr>
        <p:spPr bwMode="auto">
          <a:xfrm>
            <a:off x="3467022" y="235955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addi</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,$s2,200</a:t>
            </a:r>
            <a:endParaRPr lang="en-US" altLang="zh-CN" sz="2655" dirty="0">
              <a:solidFill>
                <a:srgbClr val="000000"/>
              </a:solidFill>
              <a:latin typeface="微软雅黑" panose="020B0503020204020204" pitchFamily="34" charset="-122"/>
              <a:ea typeface="微软雅黑" panose="020B0503020204020204" pitchFamily="34" charset="-122"/>
            </a:endParaRPr>
          </a:p>
        </p:txBody>
      </p:sp>
      <p:sp>
        <p:nvSpPr>
          <p:cNvPr id="59" name="内容占位符 2"/>
          <p:cNvSpPr txBox="1"/>
          <p:nvPr/>
        </p:nvSpPr>
        <p:spPr bwMode="auto">
          <a:xfrm>
            <a:off x="3467022" y="361122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lw</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,300($s2)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61" name="内容占位符 2"/>
          <p:cNvSpPr txBox="1"/>
          <p:nvPr/>
        </p:nvSpPr>
        <p:spPr bwMode="auto">
          <a:xfrm>
            <a:off x="3467022" y="487970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beq</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,$s2,400</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534164" y="3058689"/>
            <a:ext cx="5758663" cy="443207"/>
            <a:chOff x="4390838" y="6414793"/>
            <a:chExt cx="5758663" cy="443207"/>
          </a:xfrm>
        </p:grpSpPr>
        <p:sp>
          <p:nvSpPr>
            <p:cNvPr id="11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p:cNvGrpSpPr/>
          <p:nvPr/>
        </p:nvGrpSpPr>
        <p:grpSpPr>
          <a:xfrm>
            <a:off x="3534164" y="4290061"/>
            <a:ext cx="5758663" cy="443207"/>
            <a:chOff x="4390838" y="6414793"/>
            <a:chExt cx="5758663" cy="443207"/>
          </a:xfrm>
        </p:grpSpPr>
        <p:sp>
          <p:nvSpPr>
            <p:cNvPr id="116"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7"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8"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9"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p:cNvGrpSpPr/>
          <p:nvPr/>
        </p:nvGrpSpPr>
        <p:grpSpPr>
          <a:xfrm>
            <a:off x="3534164" y="5586133"/>
            <a:ext cx="5758663" cy="443207"/>
            <a:chOff x="4390838" y="6414793"/>
            <a:chExt cx="5758663" cy="443207"/>
          </a:xfrm>
        </p:grpSpPr>
        <p:sp>
          <p:nvSpPr>
            <p:cNvPr id="12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panose="02010600030101010101" pitchFamily="2" charset="-122"/>
                <a:cs typeface="Segoe UI" panose="020B0502040204020203" pitchFamily="34" charset="0"/>
              </a:endParaRPr>
            </a:p>
          </p:txBody>
        </p:sp>
        <p:sp>
          <p:nvSpPr>
            <p:cNvPr id="12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endParaRPr lang="zh-CN" altLang="en-US" dirty="0"/>
          </a:p>
        </p:txBody>
      </p:sp>
      <p:sp>
        <p:nvSpPr>
          <p:cNvPr id="4" name="矩形 3"/>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p:nvPr/>
        </p:nvSpPr>
        <p:spPr bwMode="auto">
          <a:xfrm>
            <a:off x="6029328" y="2969683"/>
            <a:ext cx="5323233" cy="238351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寄存器</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程序和数据分开存放</a:t>
            </a:r>
            <a:r>
              <a:rPr lang="en-US" altLang="zh-CN" b="1" kern="0"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哈佛结构</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445135" indent="-433705" defTabSz="914400">
              <a:lnSpc>
                <a:spcPct val="150000"/>
              </a:lnSpc>
            </a:pP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80"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00261" y="3100219"/>
              <a:ext cx="678296" cy="405084"/>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p:cNvCxnSpPr>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29" name="矩形 2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30" name="矩形 29"/>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sp>
          <p:nvSpPr>
            <p:cNvPr id="13" name="矩形 12"/>
            <p:cNvSpPr/>
            <p:nvPr/>
          </p:nvSpPr>
          <p:spPr>
            <a:xfrm>
              <a:off x="4773023" y="2325764"/>
              <a:ext cx="889630" cy="374450"/>
            </a:xfrm>
            <a:prstGeom prst="rect">
              <a:avLst/>
            </a:prstGeom>
          </p:spPr>
          <p:txBody>
            <a:bodyPr wrap="none">
              <a:spAutoFit/>
            </a:bodyPr>
            <a:lstStyle/>
            <a:p>
              <a:r>
                <a:rPr lang="zh-CN" altLang="en-US" sz="170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70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2800717" y="5248201"/>
              <a:ext cx="304168" cy="405084"/>
            </a:xfrm>
            <a:prstGeom prst="rect">
              <a:avLst/>
            </a:prstGeom>
          </p:spPr>
          <p:txBody>
            <a:bodyPr wrap="square">
              <a:spAutoFit/>
            </a:bodyPr>
            <a:lstStyle/>
            <a:p>
              <a:r>
                <a:rPr lang="en-US" altLang="zh-CN" sz="1895" dirty="0">
                  <a:latin typeface="Times New Roman" panose="02020603050405020304" pitchFamily="18" charset="0"/>
                  <a:cs typeface="Times New Roman" panose="02020603050405020304" pitchFamily="18" charset="0"/>
                </a:rPr>
                <a:t>4</a:t>
              </a:r>
              <a:endParaRPr lang="zh-CN" altLang="en-US" sz="1895"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1604839" y="2248173"/>
              <a:ext cx="781426" cy="405084"/>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PC+4</a:t>
              </a:r>
              <a:endParaRPr lang="zh-CN" altLang="en-US" sz="189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2805603" y="2369800"/>
              <a:ext cx="774664" cy="374450"/>
            </a:xfrm>
            <a:prstGeom prst="rect">
              <a:avLst/>
            </a:prstGeom>
          </p:spPr>
          <p:txBody>
            <a:bodyPr wrap="none">
              <a:spAutoFit/>
            </a:bodyPr>
            <a:lstStyle/>
            <a:p>
              <a:r>
                <a:rPr lang="en-US" altLang="zh-CN" sz="1705"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87468" y="1734132"/>
            <a:ext cx="3859617" cy="639470"/>
          </a:xfrm>
          <a:prstGeom prst="rect">
            <a:avLst/>
          </a:prstGeom>
          <a:noFill/>
        </p:spPr>
        <p:txBody>
          <a:bodyPr wrap="square" rtlCol="0">
            <a:spAutoFit/>
          </a:bodyPr>
          <a:lstStyle/>
          <a:p>
            <a:pPr>
              <a:lnSpc>
                <a:spcPct val="130000"/>
              </a:lnSpc>
              <a:spcBef>
                <a:spcPts val="570"/>
              </a:spcBef>
              <a:spcAft>
                <a:spcPts val="570"/>
              </a:spcAft>
            </a:pP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303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32" name="直接连接符 31"/>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49" name="矩形 48"/>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p:cNvSpPr/>
              <p:nvPr/>
            </p:nvSpPr>
            <p:spPr>
              <a:xfrm>
                <a:off x="2672636" y="3769167"/>
                <a:ext cx="407492"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59" name="矩形 5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60" name="矩形 59"/>
              <p:cNvSpPr/>
              <p:nvPr/>
            </p:nvSpPr>
            <p:spPr>
              <a:xfrm>
                <a:off x="2271557" y="4158047"/>
                <a:ext cx="713547"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endParaRPr lang="zh-CN" altLang="en-US" dirty="0"/>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99500" y="3033200"/>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p:cNvCxnSpPr>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243140" y="2062861"/>
            <a:ext cx="497252"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dirty="0">
              <a:latin typeface="Segoe UI Black" panose="020B0A02040204020203" pitchFamily="34" charset="0"/>
              <a:cs typeface="Segoe UI Black" panose="020B0A02040204020203" pitchFamily="34" charset="0"/>
            </a:endParaRPr>
          </a:p>
        </p:txBody>
      </p:sp>
      <p:grpSp>
        <p:nvGrpSpPr>
          <p:cNvPr id="28" name="组合 27"/>
          <p:cNvGrpSpPr/>
          <p:nvPr/>
        </p:nvGrpSpPr>
        <p:grpSpPr>
          <a:xfrm>
            <a:off x="3022659" y="2342154"/>
            <a:ext cx="1064999" cy="1665822"/>
            <a:chOff x="2153669" y="3581315"/>
            <a:chExt cx="959942" cy="1387999"/>
          </a:xfrm>
        </p:grpSpPr>
        <p:sp>
          <p:nvSpPr>
            <p:cNvPr id="29" name="矩形 2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p:cNvSpPr/>
            <p:nvPr/>
          </p:nvSpPr>
          <p:spPr>
            <a:xfrm>
              <a:off x="2672636" y="3769167"/>
              <a:ext cx="440975"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31" name="矩形 30"/>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32" name="矩形 31"/>
            <p:cNvSpPr/>
            <p:nvPr/>
          </p:nvSpPr>
          <p:spPr>
            <a:xfrm>
              <a:off x="2282858" y="4158047"/>
              <a:ext cx="690940" cy="465984"/>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zh-CN" altLang="en-US" sz="1515" b="1" kern="0" dirty="0">
                <a:latin typeface="微软雅黑" panose="020B0503020204020204" pitchFamily="34" charset="-122"/>
                <a:ea typeface="微软雅黑" panose="020B0503020204020204" pitchFamily="34" charset="-122"/>
              </a:endParaRPr>
            </a:p>
          </p:txBody>
        </p:sp>
      </p:grpSp>
      <p:sp>
        <p:nvSpPr>
          <p:cNvPr id="33" name="矩形 32"/>
          <p:cNvSpPr/>
          <p:nvPr/>
        </p:nvSpPr>
        <p:spPr>
          <a:xfrm>
            <a:off x="4654018" y="2762005"/>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34" name="矩形 33"/>
          <p:cNvSpPr/>
          <p:nvPr/>
        </p:nvSpPr>
        <p:spPr>
          <a:xfrm>
            <a:off x="4648685" y="2457036"/>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35" name="矩形 34"/>
          <p:cNvSpPr/>
          <p:nvPr/>
        </p:nvSpPr>
        <p:spPr>
          <a:xfrm>
            <a:off x="4647101" y="3089859"/>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sp>
        <p:nvSpPr>
          <p:cNvPr id="36" name="矩形 35"/>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p:cNvSpPr/>
          <p:nvPr/>
        </p:nvSpPr>
        <p:spPr>
          <a:xfrm>
            <a:off x="5907898" y="2524859"/>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8" name="矩形 37"/>
          <p:cNvSpPr/>
          <p:nvPr/>
        </p:nvSpPr>
        <p:spPr>
          <a:xfrm>
            <a:off x="5904102" y="2851326"/>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9" name="矩形 38"/>
          <p:cNvSpPr/>
          <p:nvPr/>
        </p:nvSpPr>
        <p:spPr>
          <a:xfrm>
            <a:off x="5909661" y="3186893"/>
            <a:ext cx="50045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40" name="矩形 39"/>
          <p:cNvSpPr/>
          <p:nvPr/>
        </p:nvSpPr>
        <p:spPr>
          <a:xfrm>
            <a:off x="5906816" y="3728148"/>
            <a:ext cx="550151"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6506865" y="2250210"/>
            <a:ext cx="524503"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42" name="矩形 41"/>
          <p:cNvSpPr/>
          <p:nvPr/>
        </p:nvSpPr>
        <p:spPr>
          <a:xfrm>
            <a:off x="6217413" y="3456460"/>
            <a:ext cx="1063113" cy="35503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7175309" y="2560384"/>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44" name="矩形 43"/>
          <p:cNvSpPr/>
          <p:nvPr/>
        </p:nvSpPr>
        <p:spPr>
          <a:xfrm>
            <a:off x="7175309" y="3186893"/>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rot="16200000">
            <a:off x="8991115" y="2890008"/>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cxnSp>
        <p:nvCxnSpPr>
          <p:cNvPr id="49" name="直接连接符 48"/>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53728" y="4460324"/>
              <a:ext cx="558006" cy="333246"/>
            </a:xfrm>
            <a:prstGeom prst="rect">
              <a:avLst/>
            </a:prstGeom>
            <a:noFill/>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138954" y="173329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63" name="矩形 62"/>
          <p:cNvSpPr/>
          <p:nvPr/>
        </p:nvSpPr>
        <p:spPr>
          <a:xfrm>
            <a:off x="8717922" y="1741541"/>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2203334" y="3030613"/>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024564" y="2389513"/>
            <a:ext cx="766557" cy="325795"/>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4657851" y="2759418"/>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78" name="矩形 77"/>
          <p:cNvSpPr/>
          <p:nvPr/>
        </p:nvSpPr>
        <p:spPr>
          <a:xfrm>
            <a:off x="4652519" y="2454449"/>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79" name="矩形 78"/>
          <p:cNvSpPr/>
          <p:nvPr/>
        </p:nvSpPr>
        <p:spPr>
          <a:xfrm>
            <a:off x="4650934" y="3087272"/>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p:cNvSpPr/>
            <p:nvPr/>
          </p:nvSpPr>
          <p:spPr>
            <a:xfrm>
              <a:off x="6113955" y="310501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95" name="矩形 94"/>
            <p:cNvSpPr/>
            <p:nvPr/>
          </p:nvSpPr>
          <p:spPr>
            <a:xfrm>
              <a:off x="6109332" y="350263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96" name="矩形 95"/>
            <p:cNvSpPr/>
            <p:nvPr/>
          </p:nvSpPr>
          <p:spPr>
            <a:xfrm>
              <a:off x="6116103" y="3911340"/>
              <a:ext cx="60953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97" name="矩形 96"/>
            <p:cNvSpPr/>
            <p:nvPr/>
          </p:nvSpPr>
          <p:spPr>
            <a:xfrm>
              <a:off x="6112638" y="4570562"/>
              <a:ext cx="670056"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98" name="矩形 97"/>
            <p:cNvSpPr/>
            <p:nvPr/>
          </p:nvSpPr>
          <p:spPr>
            <a:xfrm>
              <a:off x="6843467" y="2770507"/>
              <a:ext cx="638818"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99" name="矩形 98"/>
            <p:cNvSpPr/>
            <p:nvPr/>
          </p:nvSpPr>
          <p:spPr>
            <a:xfrm>
              <a:off x="6482239" y="4245960"/>
              <a:ext cx="1294818" cy="43241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7657600" y="3148283"/>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101" name="矩形 100"/>
            <p:cNvSpPr/>
            <p:nvPr/>
          </p:nvSpPr>
          <p:spPr>
            <a:xfrm>
              <a:off x="7657600" y="3911339"/>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p:cNvSpPr/>
            <p:nvPr/>
          </p:nvSpPr>
          <p:spPr>
            <a:xfrm>
              <a:off x="5445858" y="2431009"/>
              <a:ext cx="407788" cy="374450"/>
            </a:xfrm>
            <a:prstGeom prst="rect">
              <a:avLst/>
            </a:prstGeom>
          </p:spPr>
          <p:txBody>
            <a:bodyPr wrap="none">
              <a:spAutoFit/>
            </a:bodyPr>
            <a:lstStyle/>
            <a:p>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p:cNvSpPr/>
            <p:nvPr/>
          </p:nvSpPr>
          <p:spPr>
            <a:xfrm>
              <a:off x="5445858" y="2771824"/>
              <a:ext cx="39257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p:cNvSpPr/>
            <p:nvPr/>
          </p:nvSpPr>
          <p:spPr>
            <a:xfrm>
              <a:off x="5445858" y="3110289"/>
              <a:ext cx="444983"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p:cNvSpPr/>
            <p:nvPr/>
          </p:nvSpPr>
          <p:spPr>
            <a:xfrm>
              <a:off x="7902825" y="2420521"/>
              <a:ext cx="82200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p:cNvSpPr/>
            <p:nvPr/>
          </p:nvSpPr>
          <p:spPr>
            <a:xfrm>
              <a:off x="7966011" y="3102642"/>
              <a:ext cx="742541" cy="651515"/>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5">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p:nvPr/>
        </p:nvSpPr>
        <p:spPr bwMode="auto">
          <a:xfrm>
            <a:off x="1691217" y="5340914"/>
            <a:ext cx="337771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p:nvPr/>
        </p:nvSpPr>
        <p:spPr bwMode="auto">
          <a:xfrm>
            <a:off x="7834854" y="4127209"/>
            <a:ext cx="4184994"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p:cNvGrpSpPr/>
          <p:nvPr/>
        </p:nvGrpSpPr>
        <p:grpSpPr>
          <a:xfrm>
            <a:off x="5273990" y="4993300"/>
            <a:ext cx="5758663" cy="825680"/>
            <a:chOff x="3575175" y="1231065"/>
            <a:chExt cx="6664200" cy="798514"/>
          </a:xfrm>
        </p:grpSpPr>
        <p:sp>
          <p:nvSpPr>
            <p:cNvPr id="11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1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1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0"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1"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22"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3"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24"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5"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6"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7"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8"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grpSp>
        <p:nvGrpSpPr>
          <p:cNvPr id="71" name="组合 70"/>
          <p:cNvGrpSpPr/>
          <p:nvPr/>
        </p:nvGrpSpPr>
        <p:grpSpPr>
          <a:xfrm>
            <a:off x="3026490" y="2339567"/>
            <a:ext cx="1064999" cy="1665822"/>
            <a:chOff x="2153669" y="3581314"/>
            <a:chExt cx="959943" cy="1387999"/>
          </a:xfrm>
        </p:grpSpPr>
        <p:sp>
          <p:nvSpPr>
            <p:cNvPr id="72" name="矩形 71"/>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p:cNvSpPr/>
            <p:nvPr/>
          </p:nvSpPr>
          <p:spPr>
            <a:xfrm>
              <a:off x="2672636" y="3769167"/>
              <a:ext cx="440976"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74" name="矩形 73"/>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75" name="矩形 74"/>
            <p:cNvSpPr/>
            <p:nvPr/>
          </p:nvSpPr>
          <p:spPr>
            <a:xfrm>
              <a:off x="2282858" y="4158047"/>
              <a:ext cx="690941" cy="660510"/>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en-US" altLang="zh-CN" sz="1515" b="1" kern="0" dirty="0">
                <a:latin typeface="微软雅黑" panose="020B0503020204020204" pitchFamily="34" charset="-122"/>
                <a:ea typeface="微软雅黑" panose="020B0503020204020204" pitchFamily="34" charset="-122"/>
              </a:endParaRPr>
            </a:p>
            <a:p>
              <a:pPr algn="ctr" defTabSz="914400"/>
              <a:r>
                <a:rPr lang="en-US" altLang="zh-CN" sz="1515" b="1" kern="0" dirty="0">
                  <a:latin typeface="微软雅黑" panose="020B0503020204020204" pitchFamily="34" charset="-122"/>
                  <a:ea typeface="微软雅黑" panose="020B0503020204020204" pitchFamily="34" charset="-122"/>
                </a:rPr>
                <a:t>IM</a:t>
              </a:r>
              <a:endParaRPr lang="zh-CN" altLang="en-US" sz="1515" b="1" kern="0" dirty="0">
                <a:latin typeface="微软雅黑" panose="020B0503020204020204" pitchFamily="34" charset="-122"/>
                <a:ea typeface="微软雅黑" panose="020B0503020204020204" pitchFamily="34" charset="-122"/>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p:cNvSpPr/>
            <p:nvPr/>
          </p:nvSpPr>
          <p:spPr>
            <a:xfrm rot="16200000">
              <a:off x="8994949" y="2887421"/>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endParaRPr lang="zh-CN" altLang="en-US" dirty="0"/>
          </a:p>
        </p:txBody>
      </p:sp>
      <p:pic>
        <p:nvPicPr>
          <p:cNvPr id="4" name="内容占位符 3"/>
          <p:cNvPicPr>
            <a:picLocks noGrp="1" noChangeAspect="1"/>
          </p:cNvPicPr>
          <p:nvPr>
            <p:ph idx="1"/>
          </p:nvPr>
        </p:nvPicPr>
        <p:blipFill>
          <a:blip r:embed="rId1"/>
          <a:stretch>
            <a:fillRect/>
          </a:stretch>
        </p:blipFill>
        <p:spPr>
          <a:xfrm>
            <a:off x="300632" y="875255"/>
            <a:ext cx="8975576" cy="5765080"/>
          </a:xfrm>
          <a:prstGeom prst="rect">
            <a:avLst/>
          </a:prstGeom>
        </p:spPr>
      </p:pic>
      <p:pic>
        <p:nvPicPr>
          <p:cNvPr id="5" name="图片 4"/>
          <p:cNvPicPr>
            <a:picLocks noChangeAspect="1"/>
          </p:cNvPicPr>
          <p:nvPr/>
        </p:nvPicPr>
        <p:blipFill>
          <a:blip r:embed="rId2"/>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3"/>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p:cNvGrpSpPr/>
          <p:nvPr/>
        </p:nvGrpSpPr>
        <p:grpSpPr>
          <a:xfrm>
            <a:off x="8325370" y="2795101"/>
            <a:ext cx="2992641" cy="579957"/>
            <a:chOff x="371537" y="4732301"/>
            <a:chExt cx="2678518" cy="579957"/>
          </a:xfrm>
        </p:grpSpPr>
        <p:sp>
          <p:nvSpPr>
            <p:cNvPr id="9" name="矩形 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4"/>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p:cNvSpPr txBox="1"/>
          <p:nvPr/>
        </p:nvSpPr>
        <p:spPr bwMode="auto">
          <a:xfrm>
            <a:off x="8504961" y="87525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endParaRPr lang="zh-CN" altLang="en-US" dirty="0"/>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 name="直接连接符 10"/>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p:cNvCxnSpPr>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6" name="组合 15"/>
            <p:cNvGrpSpPr/>
            <p:nvPr/>
          </p:nvGrpSpPr>
          <p:grpSpPr>
            <a:xfrm>
              <a:off x="2611298" y="2051792"/>
              <a:ext cx="944542" cy="1445348"/>
              <a:chOff x="2153669" y="3581315"/>
              <a:chExt cx="981236" cy="1387999"/>
            </a:xfrm>
          </p:grpSpPr>
          <p:sp>
            <p:nvSpPr>
              <p:cNvPr id="67" name="矩形 66"/>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7" name="矩形 16"/>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 name="矩形 17"/>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 name="矩形 18"/>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0" name="矩形 19"/>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6411714" y="4156958"/>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 name="矩形 23"/>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5" name="矩形 24"/>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 name="矩形 25"/>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 name="矩形 26"/>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 name="矩形 27"/>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 name="矩形 29"/>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 name="矩形 32"/>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34" name="直接连接符 33"/>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717530" y="2080336"/>
              <a:ext cx="916908" cy="1436044"/>
              <a:chOff x="2106940" y="3477998"/>
              <a:chExt cx="952529" cy="1491834"/>
            </a:xfrm>
          </p:grpSpPr>
          <p:sp>
            <p:nvSpPr>
              <p:cNvPr id="61" name="矩形 60"/>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62" name="矩形 6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66" name="矩形 6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37"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8" name="直接连接符 37"/>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53" name="矩形 52"/>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816467" y="261208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852369" y="18138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9" name="矩形 78"/>
          <p:cNvSpPr/>
          <p:nvPr/>
        </p:nvSpPr>
        <p:spPr>
          <a:xfrm>
            <a:off x="3829239" y="23986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80" name="矩形 79"/>
          <p:cNvSpPr/>
          <p:nvPr/>
        </p:nvSpPr>
        <p:spPr>
          <a:xfrm>
            <a:off x="3831311" y="213810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81" name="矩形 80"/>
          <p:cNvSpPr/>
          <p:nvPr/>
        </p:nvSpPr>
        <p:spPr>
          <a:xfrm>
            <a:off x="3822688" y="39310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82" name="矩形 81"/>
          <p:cNvSpPr/>
          <p:nvPr/>
        </p:nvSpPr>
        <p:spPr>
          <a:xfrm>
            <a:off x="6097004" y="40396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p:cNvGrpSpPr/>
            <p:nvPr/>
          </p:nvGrpSpPr>
          <p:grpSpPr>
            <a:xfrm>
              <a:off x="9718335" y="2832380"/>
              <a:ext cx="937609" cy="1479867"/>
              <a:chOff x="2251163" y="3387911"/>
              <a:chExt cx="974034" cy="1537358"/>
            </a:xfrm>
          </p:grpSpPr>
          <p:sp>
            <p:nvSpPr>
              <p:cNvPr id="118" name="矩形 117"/>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19" name="矩形 118"/>
              <p:cNvSpPr/>
              <p:nvPr/>
            </p:nvSpPr>
            <p:spPr>
              <a:xfrm>
                <a:off x="2472911" y="3387911"/>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20" name="矩形 119"/>
              <p:cNvSpPr/>
              <p:nvPr/>
            </p:nvSpPr>
            <p:spPr>
              <a:xfrm>
                <a:off x="2762927" y="3773466"/>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2265972" y="3743157"/>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22" name="矩形 121"/>
              <p:cNvSpPr/>
              <p:nvPr/>
            </p:nvSpPr>
            <p:spPr>
              <a:xfrm>
                <a:off x="2334031" y="3950930"/>
                <a:ext cx="760850" cy="772442"/>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a:p>
                <a:pPr algn="ctr" defTabSz="914400"/>
                <a:r>
                  <a:rPr lang="en-US" altLang="zh-CN" sz="1325" b="1" kern="0" dirty="0">
                    <a:latin typeface="微软雅黑" panose="020B0503020204020204" pitchFamily="34" charset="-122"/>
                    <a:ea typeface="微软雅黑" panose="020B0503020204020204" pitchFamily="34" charset="-122"/>
                  </a:rPr>
                  <a:t>DM</a:t>
                </a:r>
                <a:endParaRPr lang="zh-CN" altLang="en-US" sz="1325" b="1" kern="0" dirty="0">
                  <a:latin typeface="微软雅黑" panose="020B0503020204020204" pitchFamily="34" charset="-122"/>
                  <a:ea typeface="微软雅黑" panose="020B0503020204020204" pitchFamily="34" charset="-122"/>
                </a:endParaRPr>
              </a:p>
            </p:txBody>
          </p:sp>
          <p:sp>
            <p:nvSpPr>
              <p:cNvPr id="123" name="矩形 122"/>
              <p:cNvSpPr/>
              <p:nvPr/>
            </p:nvSpPr>
            <p:spPr>
              <a:xfrm>
                <a:off x="2251163" y="4600344"/>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p:cNvSpPr/>
            <p:nvPr/>
          </p:nvSpPr>
          <p:spPr>
            <a:xfrm>
              <a:off x="4464952" y="2785089"/>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p:nvPr/>
        </p:nvSpPr>
        <p:spPr bwMode="auto">
          <a:xfrm>
            <a:off x="1485211" y="520397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0" name="矩形 139"/>
          <p:cNvSpPr/>
          <p:nvPr/>
        </p:nvSpPr>
        <p:spPr>
          <a:xfrm>
            <a:off x="6129637" y="2004976"/>
            <a:ext cx="840102" cy="384080"/>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p:cNvSpPr/>
          <p:nvPr/>
        </p:nvSpPr>
        <p:spPr>
          <a:xfrm>
            <a:off x="8343981" y="2670047"/>
            <a:ext cx="623889"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2" name="组合 141"/>
          <p:cNvGrpSpPr/>
          <p:nvPr/>
        </p:nvGrpSpPr>
        <p:grpSpPr>
          <a:xfrm>
            <a:off x="2489027" y="2041648"/>
            <a:ext cx="895565" cy="1370404"/>
            <a:chOff x="2153669" y="3581315"/>
            <a:chExt cx="981236" cy="1387999"/>
          </a:xfrm>
        </p:grpSpPr>
        <p:sp>
          <p:nvSpPr>
            <p:cNvPr id="143" name="矩形 14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4" name="矩形 14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5" name="矩形 14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6" name="矩形 145"/>
            <p:cNvSpPr/>
            <p:nvPr/>
          </p:nvSpPr>
          <p:spPr>
            <a:xfrm>
              <a:off x="2247904" y="4158047"/>
              <a:ext cx="760851" cy="714053"/>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en-US" altLang="zh-CN" sz="1325" b="1" kern="0" dirty="0">
                  <a:solidFill>
                    <a:schemeClr val="bg1"/>
                  </a:solidFill>
                  <a:latin typeface="微软雅黑" panose="020B0503020204020204" pitchFamily="34" charset="-122"/>
                  <a:ea typeface="微软雅黑" panose="020B0503020204020204" pitchFamily="34" charset="-122"/>
                </a:rPr>
                <a:t>IM</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1923306" y="2134270"/>
            <a:ext cx="257562" cy="426096"/>
            <a:chOff x="1768889" y="3016913"/>
            <a:chExt cx="354170" cy="635950"/>
          </a:xfrm>
        </p:grpSpPr>
        <p:sp>
          <p:nvSpPr>
            <p:cNvPr id="148" name="矩形 147"/>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53" name="内容占位符 2"/>
          <p:cNvSpPr txBox="1"/>
          <p:nvPr/>
        </p:nvSpPr>
        <p:spPr bwMode="auto">
          <a:xfrm>
            <a:off x="7208297" y="4009253"/>
            <a:ext cx="381617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p:cNvSpPr/>
          <p:nvPr/>
        </p:nvSpPr>
        <p:spPr>
          <a:xfrm>
            <a:off x="3292489" y="1992586"/>
            <a:ext cx="766557" cy="325795"/>
          </a:xfrm>
          <a:prstGeom prst="rect">
            <a:avLst/>
          </a:prstGeom>
        </p:spPr>
        <p:txBody>
          <a:bodyPr wrap="none">
            <a:spAutoFit/>
          </a:bodyPr>
          <a:lstStyle/>
          <a:p>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矩形 154"/>
          <p:cNvSpPr/>
          <p:nvPr/>
        </p:nvSpPr>
        <p:spPr>
          <a:xfrm>
            <a:off x="6825551" y="2907601"/>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6" name="组合 155"/>
          <p:cNvGrpSpPr/>
          <p:nvPr/>
        </p:nvGrpSpPr>
        <p:grpSpPr>
          <a:xfrm>
            <a:off x="4875534" y="4893601"/>
            <a:ext cx="5758663" cy="825680"/>
            <a:chOff x="3575175" y="1231065"/>
            <a:chExt cx="6664199" cy="798514"/>
          </a:xfrm>
        </p:grpSpPr>
        <p:sp>
          <p:nvSpPr>
            <p:cNvPr id="15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5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15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rt</a:t>
              </a:r>
              <a:endParaRPr lang="zh-CN" altLang="en-US" sz="2400" kern="0" baseline="-25000" dirty="0">
                <a:solidFill>
                  <a:srgbClr val="0000FF"/>
                </a:solidFill>
                <a:latin typeface="Calibri" panose="020F0502020204030204"/>
                <a:ea typeface="宋体" panose="02010600030101010101" pitchFamily="2" charset="-122"/>
              </a:endParaRPr>
            </a:p>
          </p:txBody>
        </p:sp>
        <p:sp>
          <p:nvSpPr>
            <p:cNvPr id="160"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2"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3"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4"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
        <p:nvSpPr>
          <p:cNvPr id="84" name="任意多边形: 形状 323"/>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rot="16200000">
            <a:off x="7745199" y="2500585"/>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9" name="矩形 98"/>
            <p:cNvSpPr/>
            <p:nvPr/>
          </p:nvSpPr>
          <p:spPr>
            <a:xfrm>
              <a:off x="5488517" y="376938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108189" y="2733136"/>
              <a:ext cx="1510556" cy="1595104"/>
              <a:chOff x="5108189" y="2733136"/>
              <a:chExt cx="1510556" cy="1595104"/>
            </a:xfrm>
          </p:grpSpPr>
          <p:sp>
            <p:nvSpPr>
              <p:cNvPr id="105" name="矩形 104"/>
              <p:cNvSpPr/>
              <p:nvPr/>
            </p:nvSpPr>
            <p:spPr>
              <a:xfrm>
                <a:off x="5113732" y="299198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06" name="矩形 105"/>
              <p:cNvSpPr/>
              <p:nvPr/>
            </p:nvSpPr>
            <p:spPr>
              <a:xfrm>
                <a:off x="5114863" y="331283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07" name="矩形 106"/>
              <p:cNvSpPr/>
              <p:nvPr/>
            </p:nvSpPr>
            <p:spPr>
              <a:xfrm>
                <a:off x="5108189" y="366080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08" name="矩形 107"/>
              <p:cNvSpPr/>
              <p:nvPr/>
            </p:nvSpPr>
            <p:spPr>
              <a:xfrm>
                <a:off x="5113732" y="401546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09" name="矩形 108"/>
              <p:cNvSpPr/>
              <p:nvPr/>
            </p:nvSpPr>
            <p:spPr>
              <a:xfrm>
                <a:off x="5634363" y="273313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10" name="矩形 109"/>
              <p:cNvSpPr/>
              <p:nvPr/>
            </p:nvSpPr>
            <p:spPr>
              <a:xfrm>
                <a:off x="6214338" y="300225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11" name="矩形 110"/>
              <p:cNvSpPr/>
              <p:nvPr/>
            </p:nvSpPr>
            <p:spPr>
              <a:xfrm>
                <a:off x="6206197" y="3421713"/>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endParaRPr lang="zh-CN" altLang="en-US" dirty="0"/>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p:nvPr/>
        </p:nvSpPr>
        <p:spPr bwMode="auto">
          <a:xfrm>
            <a:off x="1441552" y="5255735"/>
            <a:ext cx="3427908"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endParaRPr lang="en-US" altLang="zh-CN" sz="2275" b="1" kern="0" dirty="0">
              <a:solidFill>
                <a:srgbClr val="7030A0"/>
              </a:solidFill>
              <a:latin typeface="Courier New" panose="02070309020205020404" pitchFamily="49" charset="0"/>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74" name="直接连接符 173"/>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p:cNvCxnSpPr>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79" name="组合 178"/>
            <p:cNvGrpSpPr/>
            <p:nvPr/>
          </p:nvGrpSpPr>
          <p:grpSpPr>
            <a:xfrm>
              <a:off x="2611298" y="2051792"/>
              <a:ext cx="944542" cy="1445348"/>
              <a:chOff x="2153669" y="3581315"/>
              <a:chExt cx="981236" cy="1387999"/>
            </a:xfrm>
          </p:grpSpPr>
          <p:sp>
            <p:nvSpPr>
              <p:cNvPr id="234" name="矩形 233"/>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5" name="矩形 234"/>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7" name="矩形 236"/>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80" name="矩形 179"/>
            <p:cNvSpPr/>
            <p:nvPr/>
          </p:nvSpPr>
          <p:spPr>
            <a:xfrm>
              <a:off x="3456697" y="2092369"/>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矩形 180"/>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88" name="矩形 187"/>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89" name="矩形 188"/>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90" name="矩形 189"/>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1" name="矩形 190"/>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192" name="矩形 191"/>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4"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5" name="矩形 194"/>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96" name="直接连接符 195"/>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9717530" y="2080336"/>
              <a:ext cx="916908" cy="1436044"/>
              <a:chOff x="2106940" y="3477998"/>
              <a:chExt cx="952529" cy="1491834"/>
            </a:xfrm>
          </p:grpSpPr>
          <p:sp>
            <p:nvSpPr>
              <p:cNvPr id="228" name="矩形 227"/>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9" name="矩形 22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1" name="矩形 23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2" name="矩形 23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3" name="矩形 23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9"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0" name="直接连接符 199"/>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215" name="矩形 214"/>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p:cNvSpPr/>
            <p:nvPr/>
          </p:nvSpPr>
          <p:spPr>
            <a:xfrm>
              <a:off x="9502978" y="1442614"/>
              <a:ext cx="1412045"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p:cNvSpPr/>
          <p:nvPr/>
        </p:nvSpPr>
        <p:spPr>
          <a:xfrm>
            <a:off x="1806907" y="2594341"/>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p:cNvCxnSpPr>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1842808" y="1796082"/>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250" name="矩形 249"/>
          <p:cNvSpPr/>
          <p:nvPr/>
        </p:nvSpPr>
        <p:spPr>
          <a:xfrm>
            <a:off x="3285650" y="206431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矩形 250"/>
          <p:cNvSpPr/>
          <p:nvPr/>
        </p:nvSpPr>
        <p:spPr>
          <a:xfrm>
            <a:off x="3819679" y="238089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2" name="矩形 251"/>
          <p:cNvSpPr/>
          <p:nvPr/>
        </p:nvSpPr>
        <p:spPr>
          <a:xfrm>
            <a:off x="3821751" y="212035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53" name="矩形 252"/>
          <p:cNvSpPr/>
          <p:nvPr/>
        </p:nvSpPr>
        <p:spPr>
          <a:xfrm>
            <a:off x="3813128" y="391325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54" name="矩形 253"/>
          <p:cNvSpPr/>
          <p:nvPr/>
        </p:nvSpPr>
        <p:spPr>
          <a:xfrm>
            <a:off x="5892583" y="2603080"/>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255" name="直接连接符 254"/>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p:cNvGrpSpPr/>
            <p:nvPr/>
          </p:nvGrpSpPr>
          <p:grpSpPr>
            <a:xfrm>
              <a:off x="9598996" y="2401764"/>
              <a:ext cx="916908" cy="1436044"/>
              <a:chOff x="2106940" y="3477998"/>
              <a:chExt cx="952529" cy="1491834"/>
            </a:xfrm>
          </p:grpSpPr>
          <p:sp>
            <p:nvSpPr>
              <p:cNvPr id="285" name="矩形 284"/>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86" name="矩形 28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7" name="矩形 28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88" name="矩形 28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89" name="矩形 28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90" name="矩形 28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p:nvPr/>
        </p:nvSpPr>
        <p:spPr bwMode="auto">
          <a:xfrm>
            <a:off x="7063865" y="4068283"/>
            <a:ext cx="439365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0" name="矩形 299"/>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p:cNvSpPr/>
            <p:nvPr/>
          </p:nvSpPr>
          <p:spPr>
            <a:xfrm>
              <a:off x="4452718" y="2427248"/>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p:cNvSpPr/>
            <p:nvPr/>
          </p:nvSpPr>
          <p:spPr>
            <a:xfrm>
              <a:off x="8673394" y="2627044"/>
              <a:ext cx="658008" cy="374450"/>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p:cNvSpPr/>
              <p:nvPr/>
            </p:nvSpPr>
            <p:spPr>
              <a:xfrm>
                <a:off x="6289174" y="2346630"/>
                <a:ext cx="962124" cy="405085"/>
              </a:xfrm>
              <a:prstGeom prst="rect">
                <a:avLst/>
              </a:prstGeom>
            </p:spPr>
            <p:txBody>
              <a:bodyPr wrap="none">
                <a:spAutoFit/>
              </a:bodyPr>
              <a:lstStyle/>
              <a:p>
                <a:r>
                  <a:rPr lang="zh-CN" altLang="en-US" sz="1895"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p:cNvSpPr/>
              <p:nvPr/>
            </p:nvSpPr>
            <p:spPr>
              <a:xfrm>
                <a:off x="6297798" y="2842464"/>
                <a:ext cx="948260" cy="405085"/>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5" name="矩形 314"/>
            <p:cNvSpPr/>
            <p:nvPr/>
          </p:nvSpPr>
          <p:spPr>
            <a:xfrm rot="16200000">
              <a:off x="7953123" y="2768766"/>
              <a:ext cx="716724" cy="312774"/>
            </a:xfrm>
            <a:prstGeom prst="rect">
              <a:avLst/>
            </a:prstGeom>
          </p:spPr>
          <p:txBody>
            <a:bodyPr wrap="squar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16" name="矩形 315"/>
          <p:cNvSpPr/>
          <p:nvPr/>
        </p:nvSpPr>
        <p:spPr>
          <a:xfrm>
            <a:off x="6886511" y="2505929"/>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7" name="矩形 266"/>
            <p:cNvSpPr/>
            <p:nvPr/>
          </p:nvSpPr>
          <p:spPr>
            <a:xfrm>
              <a:off x="4995199" y="254914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8" name="矩形 267"/>
            <p:cNvSpPr/>
            <p:nvPr/>
          </p:nvSpPr>
          <p:spPr>
            <a:xfrm>
              <a:off x="4996330" y="28699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9" name="矩形 268"/>
            <p:cNvSpPr/>
            <p:nvPr/>
          </p:nvSpPr>
          <p:spPr>
            <a:xfrm>
              <a:off x="4989656" y="321796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0" name="矩形 269"/>
            <p:cNvSpPr/>
            <p:nvPr/>
          </p:nvSpPr>
          <p:spPr>
            <a:xfrm>
              <a:off x="4995199" y="357262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1" name="矩形 270"/>
            <p:cNvSpPr/>
            <p:nvPr/>
          </p:nvSpPr>
          <p:spPr>
            <a:xfrm>
              <a:off x="5515830" y="229029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2" name="矩形 271"/>
            <p:cNvSpPr/>
            <p:nvPr/>
          </p:nvSpPr>
          <p:spPr>
            <a:xfrm>
              <a:off x="5369984" y="332654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3" name="矩形 272"/>
            <p:cNvSpPr/>
            <p:nvPr/>
          </p:nvSpPr>
          <p:spPr>
            <a:xfrm>
              <a:off x="6095805" y="255941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275" name="矩形 274"/>
            <p:cNvSpPr/>
            <p:nvPr/>
          </p:nvSpPr>
          <p:spPr>
            <a:xfrm>
              <a:off x="6082489" y="3016226"/>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2484084" y="2030382"/>
            <a:ext cx="895565" cy="1370404"/>
            <a:chOff x="2153669" y="3581315"/>
            <a:chExt cx="981236" cy="1387999"/>
          </a:xfrm>
        </p:grpSpPr>
        <p:sp>
          <p:nvSpPr>
            <p:cNvPr id="246" name="矩形 245"/>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7" name="矩形 2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8" name="矩形 2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2247904" y="4158047"/>
              <a:ext cx="760851" cy="507208"/>
            </a:xfrm>
            <a:prstGeom prst="rect">
              <a:avLst/>
            </a:prstGeom>
            <a:solidFill>
              <a:srgbClr val="00B050"/>
            </a:solidFill>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322" name="组合 321"/>
          <p:cNvGrpSpPr/>
          <p:nvPr/>
        </p:nvGrpSpPr>
        <p:grpSpPr>
          <a:xfrm>
            <a:off x="4875534" y="4893601"/>
            <a:ext cx="5758663" cy="825680"/>
            <a:chOff x="3575175" y="1231065"/>
            <a:chExt cx="6664199" cy="798514"/>
          </a:xfrm>
        </p:grpSpPr>
        <p:sp>
          <p:nvSpPr>
            <p:cNvPr id="323"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24"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325"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400" kern="0" dirty="0">
                <a:solidFill>
                  <a:sysClr val="window" lastClr="FFFFFF"/>
                </a:solidFill>
                <a:latin typeface="Calibri" panose="020F0502020204030204"/>
                <a:ea typeface="宋体" panose="02010600030101010101" pitchFamily="2" charset="-122"/>
              </a:endParaRPr>
            </a:p>
          </p:txBody>
        </p:sp>
        <p:sp>
          <p:nvSpPr>
            <p:cNvPr id="326"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8"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9"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3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solidFill>
                  <a:srgbClr val="C00000"/>
                </a:solidFill>
                <a:effectLst>
                  <a:outerShdw blurRad="38100" dist="38100" dir="2700000" algn="tl">
                    <a:srgbClr val="000000">
                      <a:alpha val="43137"/>
                    </a:srgbClr>
                  </a:outerShdw>
                </a:effectLst>
              </a:rPr>
              <a:t>6.2 </a:t>
            </a:r>
            <a:r>
              <a:rPr lang="zh-CN" altLang="en-US" b="1" dirty="0">
                <a:solidFill>
                  <a:srgbClr val="C00000"/>
                </a:solidFill>
                <a:effectLst>
                  <a:outerShdw blurRad="38100" dist="38100" dir="2700000" algn="tl">
                    <a:srgbClr val="000000">
                      <a:alpha val="43137"/>
                    </a:srgbClr>
                  </a:outerShdw>
                </a:effectLst>
              </a:rPr>
              <a:t>指令周期</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0" name="组合 139"/>
          <p:cNvGrpSpPr/>
          <p:nvPr/>
        </p:nvGrpSpPr>
        <p:grpSpPr>
          <a:xfrm>
            <a:off x="1560502" y="4922610"/>
            <a:ext cx="4413449" cy="632803"/>
            <a:chOff x="3575175" y="1231065"/>
            <a:chExt cx="6664200" cy="798514"/>
          </a:xfrm>
        </p:grpSpPr>
        <p:sp>
          <p:nvSpPr>
            <p:cNvPr id="141"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000000</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2"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3"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4"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shamt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5"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rd</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46" name="TextBox 17"/>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7"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funct</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8"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9" name="TextBox 23"/>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0" name="TextBox 24"/>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1" name="TextBox 25"/>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2" name="TextBox 26"/>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grpSp>
        <p:nvGrpSpPr>
          <p:cNvPr id="131" name="组合 130"/>
          <p:cNvGrpSpPr/>
          <p:nvPr/>
        </p:nvGrpSpPr>
        <p:grpSpPr>
          <a:xfrm>
            <a:off x="6491319" y="4928833"/>
            <a:ext cx="4413449" cy="632803"/>
            <a:chOff x="3575175" y="1231065"/>
            <a:chExt cx="6664199" cy="798514"/>
          </a:xfrm>
        </p:grpSpPr>
        <p:sp>
          <p:nvSpPr>
            <p:cNvPr id="132"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OP</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33"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34"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rt</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35"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7"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8" name="TextBox 23"/>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9" name="TextBox 25"/>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16bits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endParaRPr lang="zh-CN" altLang="en-US" dirty="0"/>
          </a:p>
        </p:txBody>
      </p:sp>
      <p:sp>
        <p:nvSpPr>
          <p:cNvPr id="4" name="流程图: 手动输入 146"/>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27274" y="263417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p:cNvCxnSpPr>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63176" y="1835916"/>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8" name="组合 17"/>
          <p:cNvGrpSpPr/>
          <p:nvPr/>
        </p:nvGrpSpPr>
        <p:grpSpPr>
          <a:xfrm>
            <a:off x="2104452" y="2065678"/>
            <a:ext cx="895565" cy="1370404"/>
            <a:chOff x="2153669" y="3581315"/>
            <a:chExt cx="981236" cy="1387999"/>
          </a:xfrm>
        </p:grpSpPr>
        <p:sp>
          <p:nvSpPr>
            <p:cNvPr id="19" name="矩形 18"/>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0" name="矩形 1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2906017" y="210415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3440046" y="242073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 name="矩形 24"/>
          <p:cNvSpPr/>
          <p:nvPr/>
        </p:nvSpPr>
        <p:spPr>
          <a:xfrm>
            <a:off x="3442118" y="216018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6" name="矩形 25"/>
          <p:cNvSpPr/>
          <p:nvPr/>
        </p:nvSpPr>
        <p:spPr>
          <a:xfrm>
            <a:off x="3416359" y="29163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433495" y="395309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4708987" y="3980758"/>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5707811" y="406168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6619270" y="264944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35" name="流程图: 手动操作 34"/>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10333665" y="232083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844447" y="2687002"/>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39" name="矩形 38"/>
          <p:cNvSpPr/>
          <p:nvPr/>
        </p:nvSpPr>
        <p:spPr>
          <a:xfrm>
            <a:off x="6834964" y="2156475"/>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0" name="任意多边形: 形状 323"/>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1" name="矩形 40"/>
          <p:cNvSpPr/>
          <p:nvPr/>
        </p:nvSpPr>
        <p:spPr>
          <a:xfrm rot="16200000">
            <a:off x="7356006" y="2522670"/>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42" name="矩形 41"/>
          <p:cNvSpPr/>
          <p:nvPr/>
        </p:nvSpPr>
        <p:spPr>
          <a:xfrm>
            <a:off x="7729509" y="239684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7712090" y="2963725"/>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8842215" y="2092743"/>
            <a:ext cx="869365" cy="1361582"/>
            <a:chOff x="2106940" y="3477998"/>
            <a:chExt cx="952529" cy="1491834"/>
          </a:xfrm>
        </p:grpSpPr>
        <p:sp>
          <p:nvSpPr>
            <p:cNvPr id="47" name="矩形 46"/>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48" name="矩形 47"/>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2" name="矩形 51"/>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53" name="矩形 52"/>
          <p:cNvSpPr/>
          <p:nvPr/>
        </p:nvSpPr>
        <p:spPr>
          <a:xfrm>
            <a:off x="9591298" y="2396573"/>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9629892" y="42356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7" name="直接连接符 56"/>
          <p:cNvCxnSpPr>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72" name="组合 71"/>
          <p:cNvGrpSpPr/>
          <p:nvPr/>
        </p:nvGrpSpPr>
        <p:grpSpPr>
          <a:xfrm>
            <a:off x="4471878" y="1990040"/>
            <a:ext cx="1432231" cy="1913280"/>
            <a:chOff x="4716432" y="2134995"/>
            <a:chExt cx="1510556" cy="2017912"/>
          </a:xfrm>
        </p:grpSpPr>
        <p:sp>
          <p:nvSpPr>
            <p:cNvPr id="73" name="矩形 72"/>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721975" y="23938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5" name="矩形 74"/>
            <p:cNvSpPr/>
            <p:nvPr/>
          </p:nvSpPr>
          <p:spPr>
            <a:xfrm>
              <a:off x="4723106" y="271469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4716432" y="3062662"/>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4721975" y="3417325"/>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78" name="矩形 77"/>
            <p:cNvSpPr/>
            <p:nvPr/>
          </p:nvSpPr>
          <p:spPr>
            <a:xfrm>
              <a:off x="5242606" y="2134995"/>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79" name="矩形 78"/>
            <p:cNvSpPr/>
            <p:nvPr/>
          </p:nvSpPr>
          <p:spPr>
            <a:xfrm>
              <a:off x="5096760" y="3171242"/>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5822581" y="2404117"/>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5814440" y="2823572"/>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4692214" y="146165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p:cNvSpPr/>
            <p:nvPr/>
          </p:nvSpPr>
          <p:spPr>
            <a:xfrm>
              <a:off x="6642953" y="1806131"/>
              <a:ext cx="930206"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98" name="矩形 97"/>
          <p:cNvSpPr/>
          <p:nvPr/>
        </p:nvSpPr>
        <p:spPr>
          <a:xfrm>
            <a:off x="7169906" y="1461656"/>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6"/>
            <a:ext cx="1422184" cy="857712"/>
            <a:chOff x="10326051" y="1806131"/>
            <a:chExt cx="1499960" cy="904618"/>
          </a:xfrm>
        </p:grpSpPr>
        <p:cxnSp>
          <p:nvCxnSpPr>
            <p:cNvPr id="100" name="直接连接符 99"/>
            <p:cNvCxnSpPr/>
            <p:nvPr/>
          </p:nvCxnSpPr>
          <p:spPr>
            <a:xfrm>
              <a:off x="11045226" y="2175239"/>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p:cNvSpPr/>
            <p:nvPr/>
          </p:nvSpPr>
          <p:spPr>
            <a:xfrm>
              <a:off x="10326051" y="1806131"/>
              <a:ext cx="1499960"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p:cNvSpPr/>
            <p:nvPr/>
          </p:nvSpPr>
          <p:spPr>
            <a:xfrm>
              <a:off x="3931530" y="1806131"/>
              <a:ext cx="1013048"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凡是有多个输入来源的，增加</a:t>
            </a:r>
            <a:r>
              <a:rPr lang="en-US" altLang="zh-CN" sz="2275" kern="0" dirty="0">
                <a:latin typeface="微软雅黑" panose="020B0503020204020204" pitchFamily="34" charset="-122"/>
                <a:ea typeface="微软雅黑" panose="020B0503020204020204" pitchFamily="34" charset="-122"/>
                <a:cs typeface="Courier New" panose="02070309020205020404" pitchFamily="49" charset="0"/>
              </a:rPr>
              <a:t>MUX</a:t>
            </a:r>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，引入</a:t>
            </a:r>
            <a:r>
              <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控点</a:t>
            </a:r>
            <a:endPar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endParaRPr lang="zh-CN" altLang="en-US" dirty="0"/>
          </a:p>
        </p:txBody>
      </p:sp>
      <p:grpSp>
        <p:nvGrpSpPr>
          <p:cNvPr id="4" name="组合 3"/>
          <p:cNvGrpSpPr/>
          <p:nvPr/>
        </p:nvGrpSpPr>
        <p:grpSpPr>
          <a:xfrm>
            <a:off x="731362" y="1284502"/>
            <a:ext cx="10533415" cy="4996563"/>
            <a:chOff x="697004" y="1767866"/>
            <a:chExt cx="11109461" cy="5269813"/>
          </a:xfrm>
        </p:grpSpPr>
        <p:sp>
          <p:nvSpPr>
            <p:cNvPr id="5" name="流程图: 手动输入 146"/>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5065360" y="1767866"/>
              <a:ext cx="1001214"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8" name="矩形 17"/>
            <p:cNvSpPr/>
            <p:nvPr/>
          </p:nvSpPr>
          <p:spPr>
            <a:xfrm>
              <a:off x="5065360" y="1988766"/>
              <a:ext cx="97206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9" name="矩形 18"/>
            <p:cNvSpPr/>
            <p:nvPr/>
          </p:nvSpPr>
          <p:spPr>
            <a:xfrm>
              <a:off x="5065360" y="2209666"/>
              <a:ext cx="712109" cy="312774"/>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0" name="矩形 19"/>
            <p:cNvSpPr/>
            <p:nvPr/>
          </p:nvSpPr>
          <p:spPr>
            <a:xfrm>
              <a:off x="5065360" y="2430566"/>
              <a:ext cx="693512"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p:cNvSpPr/>
            <p:nvPr/>
          </p:nvSpPr>
          <p:spPr>
            <a:xfrm>
              <a:off x="5065360" y="2662976"/>
              <a:ext cx="803405"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p:cNvSpPr/>
            <p:nvPr/>
          </p:nvSpPr>
          <p:spPr>
            <a:xfrm>
              <a:off x="4754378" y="3260600"/>
              <a:ext cx="732397"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p:cNvSpPr/>
            <p:nvPr/>
          </p:nvSpPr>
          <p:spPr>
            <a:xfrm>
              <a:off x="5065360" y="2883875"/>
              <a:ext cx="882461"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9419520" y="2472651"/>
              <a:ext cx="65293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70381" y="426690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p:cNvCxnSpPr>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08246" y="3424994"/>
              <a:ext cx="458508"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1" name="组合 30"/>
            <p:cNvGrpSpPr/>
            <p:nvPr/>
          </p:nvGrpSpPr>
          <p:grpSpPr>
            <a:xfrm>
              <a:off x="2584594" y="3667322"/>
              <a:ext cx="944542" cy="1445348"/>
              <a:chOff x="2153669" y="3581315"/>
              <a:chExt cx="981236" cy="1387999"/>
            </a:xfrm>
          </p:grpSpPr>
          <p:sp>
            <p:nvSpPr>
              <p:cNvPr id="155" name="矩形 154"/>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6" name="矩形 155"/>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57" name="矩形 156"/>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58" name="矩形 157"/>
              <p:cNvSpPr/>
              <p:nvPr/>
            </p:nvSpPr>
            <p:spPr>
              <a:xfrm>
                <a:off x="2247903"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3435980" y="3732115"/>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2069337" y="5786044"/>
              <a:ext cx="216340" cy="312774"/>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233226" y="5423935"/>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37" name="矩形 36"/>
            <p:cNvSpPr/>
            <p:nvPr/>
          </p:nvSpPr>
          <p:spPr>
            <a:xfrm>
              <a:off x="3977560" y="2915317"/>
              <a:ext cx="375667"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38" name="矩形 37"/>
            <p:cNvSpPr/>
            <p:nvPr/>
          </p:nvSpPr>
          <p:spPr>
            <a:xfrm>
              <a:off x="3993227" y="40417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39" name="矩形 38"/>
            <p:cNvSpPr/>
            <p:nvPr/>
          </p:nvSpPr>
          <p:spPr>
            <a:xfrm>
              <a:off x="3995056" y="37742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40" name="矩形 39"/>
            <p:cNvSpPr/>
            <p:nvPr/>
          </p:nvSpPr>
          <p:spPr>
            <a:xfrm>
              <a:off x="3966955" y="4545075"/>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41" name="矩形 40"/>
            <p:cNvSpPr/>
            <p:nvPr/>
          </p:nvSpPr>
          <p:spPr>
            <a:xfrm>
              <a:off x="3978687" y="5823198"/>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42" name="矩形 41"/>
            <p:cNvSpPr/>
            <p:nvPr/>
          </p:nvSpPr>
          <p:spPr>
            <a:xfrm>
              <a:off x="5260768" y="5840486"/>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6377380" y="5937733"/>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5087028" y="3846399"/>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5088159" y="4167250"/>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47" name="矩形 46"/>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5087028" y="4869877"/>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51" name="矩形 50"/>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54" name="流程图: 手动操作 53"/>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 name="矩形 54"/>
            <p:cNvSpPr/>
            <p:nvPr/>
          </p:nvSpPr>
          <p:spPr>
            <a:xfrm>
              <a:off x="1429026" y="3715552"/>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6" name="流程图: 手动操作 55"/>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7346314" y="4283009"/>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8" name="流程图: 手动操作 57"/>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11263840" y="3936437"/>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7386084" y="5653030"/>
              <a:ext cx="487251" cy="552651"/>
              <a:chOff x="7239187" y="4876233"/>
              <a:chExt cx="506180" cy="574121"/>
            </a:xfrm>
          </p:grpSpPr>
          <p:sp>
            <p:nvSpPr>
              <p:cNvPr id="151" name="平行四边形 15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63" name="矩形 62"/>
            <p:cNvSpPr/>
            <p:nvPr/>
          </p:nvSpPr>
          <p:spPr>
            <a:xfrm>
              <a:off x="8408569" y="6034851"/>
              <a:ext cx="296205"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8600045" y="5800998"/>
              <a:ext cx="93189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583805" y="4322624"/>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7573803" y="3763083"/>
              <a:ext cx="56333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8466912" y="3750272"/>
              <a:ext cx="612360"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6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71" name="矩形 70"/>
            <p:cNvSpPr/>
            <p:nvPr/>
          </p:nvSpPr>
          <p:spPr>
            <a:xfrm>
              <a:off x="8517269" y="4016596"/>
              <a:ext cx="1021502"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72" name="矩形 71"/>
            <p:cNvSpPr/>
            <p:nvPr/>
          </p:nvSpPr>
          <p:spPr>
            <a:xfrm>
              <a:off x="8498897" y="4614480"/>
              <a:ext cx="93148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690826" y="3695866"/>
              <a:ext cx="916908" cy="1436044"/>
              <a:chOff x="2106940" y="3477998"/>
              <a:chExt cx="952529" cy="1491834"/>
            </a:xfrm>
          </p:grpSpPr>
          <p:sp>
            <p:nvSpPr>
              <p:cNvPr id="145" name="矩形 14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46" name="矩形 14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47" name="矩形 14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8" name="矩形 14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9" name="矩形 14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50" name="矩形 14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10484405" y="4026377"/>
              <a:ext cx="901464"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506410" y="6662499"/>
              <a:ext cx="130005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7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0" name="矩形 7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1" name="矩形 80"/>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2" name="矩形 81"/>
            <p:cNvSpPr/>
            <p:nvPr/>
          </p:nvSpPr>
          <p:spPr>
            <a:xfrm>
              <a:off x="933293" y="6724905"/>
              <a:ext cx="129877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85" name="直接连接符 84"/>
            <p:cNvCxnSpPr>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p:cNvSpPr/>
            <p:nvPr/>
          </p:nvSpPr>
          <p:spPr>
            <a:xfrm>
              <a:off x="3984471" y="2661978"/>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p:cNvSpPr/>
            <p:nvPr/>
          </p:nvSpPr>
          <p:spPr>
            <a:xfrm>
              <a:off x="697004" y="3693304"/>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134" name="矩形 13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矩形 13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136" name="矩形 13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p:cNvSpPr/>
            <p:nvPr/>
          </p:nvSpPr>
          <p:spPr>
            <a:xfrm>
              <a:off x="4339315" y="3700545"/>
              <a:ext cx="358760"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30" name="矩形 129"/>
            <p:cNvSpPr/>
            <p:nvPr/>
          </p:nvSpPr>
          <p:spPr>
            <a:xfrm>
              <a:off x="4346940" y="3982725"/>
              <a:ext cx="346925"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31" name="矩形 130"/>
            <p:cNvSpPr/>
            <p:nvPr/>
          </p:nvSpPr>
          <p:spPr>
            <a:xfrm>
              <a:off x="4331006" y="4502526"/>
              <a:ext cx="387501"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132" name="矩形 131"/>
            <p:cNvSpPr/>
            <p:nvPr/>
          </p:nvSpPr>
          <p:spPr>
            <a:xfrm>
              <a:off x="7554908" y="6170561"/>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8812862" y="5327170"/>
            <a:ext cx="3488911" cy="1315675"/>
            <a:chOff x="6976912" y="4138537"/>
            <a:chExt cx="4396795" cy="1658040"/>
          </a:xfrm>
        </p:grpSpPr>
        <p:pic>
          <p:nvPicPr>
            <p:cNvPr id="169" name="图片 168"/>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70" name="图片 169"/>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endParaRPr lang="zh-CN" altLang="en-US" dirty="0"/>
          </a:p>
        </p:txBody>
      </p:sp>
      <p:sp>
        <p:nvSpPr>
          <p:cNvPr id="4" name="流程图: 手动输入 146"/>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18329"/>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46666"/>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67025"/>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33661"/>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76470"/>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19294"/>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89086"/>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9330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23222"/>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5949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43656"/>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26171"/>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9882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96529"/>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6502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4285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302040"/>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52315"/>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46358"/>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6967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6403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212899"/>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MemtoReg</a:t>
              </a:r>
              <a:endParaRPr lang="zh-CN" altLang="en-US" sz="1325"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a:noFill/>
            <a:ln>
              <a:noFill/>
            </a:ln>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ALUSrc</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RegDst</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6537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4194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4" name="直接连接符 193"/>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7" name="直接连接符 196"/>
          <p:cNvCxnSpPr>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2" name="直接连接符 201"/>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9188340" y="3446358"/>
            <a:ext cx="869365" cy="1361582"/>
            <a:chOff x="2106940" y="3477998"/>
            <a:chExt cx="952529" cy="1491834"/>
          </a:xfrm>
        </p:grpSpPr>
        <p:sp>
          <p:nvSpPr>
            <p:cNvPr id="205" name="矩形 20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06" name="矩形 20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08" name="矩形 20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09" name="矩形 20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10" name="矩形 20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11" name="矩形 210"/>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5" name="矩形 214"/>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9" name="矩形 218"/>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20" name="直接连接符 219"/>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2" name="直接连接符 221"/>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8" name="矩形 257"/>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9" name="矩形 258"/>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60" name="组合 259"/>
          <p:cNvGrpSpPr/>
          <p:nvPr/>
        </p:nvGrpSpPr>
        <p:grpSpPr>
          <a:xfrm>
            <a:off x="2450577" y="3419294"/>
            <a:ext cx="895565" cy="1370404"/>
            <a:chOff x="2153669" y="3581315"/>
            <a:chExt cx="981236" cy="1387999"/>
          </a:xfrm>
        </p:grpSpPr>
        <p:sp>
          <p:nvSpPr>
            <p:cNvPr id="261" name="矩形 260"/>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2" name="矩形 261"/>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5" name="直接连接符 264"/>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0" name="矩形 269"/>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3" name="矩形 272"/>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8" name="矩形 277"/>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9" name="矩形 278"/>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80" name="矩形 279"/>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0" name="矩形 289"/>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3" name="矩形 292"/>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矩形 293"/>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5" name="矩形 294"/>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8" name="矩形 297"/>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 name="矩形 298"/>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00" name="矩形 299"/>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rs</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rgbClr val="0000FF"/>
                  </a:solidFill>
                  <a:latin typeface="Calibri" panose="020F0502020204030204"/>
                  <a:ea typeface="宋体" panose="02010600030101010101" pitchFamily="2" charset="-122"/>
                </a:rPr>
                <a:t>rd</a:t>
              </a:r>
              <a:endParaRPr lang="zh-CN" altLang="en-US" kern="0" baseline="-25000" dirty="0">
                <a:solidFill>
                  <a:srgbClr val="0000FF"/>
                </a:solidFill>
                <a:latin typeface="Calibri" panose="020F0502020204030204"/>
                <a:ea typeface="宋体" panose="02010600030101010101" pitchFamily="2" charset="-122"/>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15" name="矩形 314"/>
          <p:cNvSpPr/>
          <p:nvPr/>
        </p:nvSpPr>
        <p:spPr>
          <a:xfrm>
            <a:off x="4856430" y="496776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6" name="矩形 315"/>
          <p:cNvSpPr/>
          <p:nvPr/>
        </p:nvSpPr>
        <p:spPr>
          <a:xfrm>
            <a:off x="1304903" y="400489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317" name="直接连接符 316"/>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rot="16200000">
            <a:off x="7702130" y="3868274"/>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23" name="流程图: 手动操作 322"/>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4" name="矩形 323"/>
          <p:cNvSpPr/>
          <p:nvPr/>
        </p:nvSpPr>
        <p:spPr>
          <a:xfrm>
            <a:off x="6965394" y="400305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7" name="矩形 326"/>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0" name="矩形 329"/>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3" name="矩形 332"/>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6" name="矩形 33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37" name="矩形 33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38" name="矩形 33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39" name="矩形 33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40" name="矩形 33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41" name="矩形 34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42" name="矩形 34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43" name="矩形 34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71" name="组合 370"/>
          <p:cNvGrpSpPr/>
          <p:nvPr/>
        </p:nvGrpSpPr>
        <p:grpSpPr>
          <a:xfrm>
            <a:off x="1829562" y="1858671"/>
            <a:ext cx="1558469" cy="1422439"/>
            <a:chOff x="371537" y="4732301"/>
            <a:chExt cx="2678518" cy="797809"/>
          </a:xfrm>
        </p:grpSpPr>
        <p:sp>
          <p:nvSpPr>
            <p:cNvPr id="372" name="矩形 37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2796698" y="5073129"/>
            <a:ext cx="6067425" cy="447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endParaRPr lang="zh-CN" altLang="en-US" dirty="0"/>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03817"/>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32154"/>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52513"/>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19149"/>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61958"/>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04782"/>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65264"/>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745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7878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08710"/>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4498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29144"/>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11659"/>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84311"/>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8201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505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2834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287528"/>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37803"/>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31846"/>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5516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4952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198387"/>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MemtoReg</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RegDst</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5086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27435"/>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4" name="矩形 193"/>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95" name="矩形 194"/>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6" name="直接连接符 195"/>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9" name="直接连接符 198"/>
          <p:cNvCxnSpPr>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2" name="矩形 201"/>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4" name="直接连接符 203"/>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3" name="矩形 212"/>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4" name="矩形 21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15" name="直接连接符 214"/>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17" name="直接连接符 216"/>
          <p:cNvCxnSpPr/>
          <p:nvPr/>
        </p:nvCxnSpPr>
        <p:spPr>
          <a:xfrm>
            <a:off x="11161838" y="3864557"/>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32" name="组合 231"/>
          <p:cNvGrpSpPr/>
          <p:nvPr/>
        </p:nvGrpSpPr>
        <p:grpSpPr>
          <a:xfrm>
            <a:off x="9188343" y="3431846"/>
            <a:ext cx="869365" cy="1701908"/>
            <a:chOff x="9690826" y="3695866"/>
            <a:chExt cx="916908" cy="1794981"/>
          </a:xfrm>
        </p:grpSpPr>
        <p:grpSp>
          <p:nvGrpSpPr>
            <p:cNvPr id="233" name="组合 232"/>
            <p:cNvGrpSpPr/>
            <p:nvPr/>
          </p:nvGrpSpPr>
          <p:grpSpPr>
            <a:xfrm>
              <a:off x="9690826" y="3695866"/>
              <a:ext cx="916908" cy="1436044"/>
              <a:chOff x="2106940" y="3477998"/>
              <a:chExt cx="952529" cy="1491834"/>
            </a:xfrm>
          </p:grpSpPr>
          <p:sp>
            <p:nvSpPr>
              <p:cNvPr id="238" name="矩形 237"/>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9" name="矩形 23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0" name="矩形 23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1" name="矩形 24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2" name="矩形 24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43" name="矩形 24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44" name="直接连接符 243"/>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7" name="矩形 256"/>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8" name="矩形 257"/>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59" name="组合 258"/>
          <p:cNvGrpSpPr/>
          <p:nvPr/>
        </p:nvGrpSpPr>
        <p:grpSpPr>
          <a:xfrm>
            <a:off x="2450577" y="3404782"/>
            <a:ext cx="895565" cy="1370404"/>
            <a:chOff x="2153669" y="3581315"/>
            <a:chExt cx="981236" cy="1387999"/>
          </a:xfrm>
        </p:grpSpPr>
        <p:sp>
          <p:nvSpPr>
            <p:cNvPr id="260" name="矩形 259"/>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1" name="矩形 26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4" name="直接连接符 263"/>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9" name="矩形 268"/>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2" name="矩形 27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3" name="矩形 27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8" name="矩形 27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9" name="矩形 27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6" name="矩形 28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9" name="矩形 288"/>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2" name="矩形 291"/>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3" name="矩形 292"/>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4" name="矩形 293"/>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7" name="矩形 296"/>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8" name="矩形 297"/>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99" name="矩形 298"/>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1" name="矩形 300"/>
          <p:cNvSpPr/>
          <p:nvPr/>
        </p:nvSpPr>
        <p:spPr>
          <a:xfrm>
            <a:off x="1304903" y="399038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2" name="任意多边形: 形状 323"/>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3" name="矩形 302"/>
          <p:cNvSpPr/>
          <p:nvPr/>
        </p:nvSpPr>
        <p:spPr>
          <a:xfrm rot="16200000">
            <a:off x="7702130" y="3853762"/>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07" name="流程图: 手动操作 306"/>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8" name="矩形 307"/>
          <p:cNvSpPr/>
          <p:nvPr/>
        </p:nvSpPr>
        <p:spPr>
          <a:xfrm>
            <a:off x="6965394" y="3988544"/>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1" name="矩形 310"/>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7" name="矩形 316"/>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1" name="矩形 32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22" name="矩形 32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23" name="矩形 32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24" name="矩形 32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25" name="矩形 32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26" name="矩形 32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7" name="矩形 32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9" name="矩形 338"/>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49" name="组合 348"/>
          <p:cNvGrpSpPr/>
          <p:nvPr/>
        </p:nvGrpSpPr>
        <p:grpSpPr>
          <a:xfrm>
            <a:off x="6476400" y="716673"/>
            <a:ext cx="5007233" cy="766364"/>
            <a:chOff x="1721420" y="5617211"/>
            <a:chExt cx="5754688" cy="760694"/>
          </a:xfrm>
        </p:grpSpPr>
        <p:sp>
          <p:nvSpPr>
            <p:cNvPr id="350" name="矩形 349"/>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51"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endParaRPr lang="zh-CN" altLang="en-US" kern="0" dirty="0">
                <a:solidFill>
                  <a:sysClr val="window" lastClr="FFFFFF"/>
                </a:solidFill>
                <a:latin typeface="Calibri" panose="020F0502020204030204"/>
                <a:ea typeface="宋体" panose="02010600030101010101" pitchFamily="2" charset="-122"/>
              </a:endParaRPr>
            </a:p>
          </p:txBody>
        </p:sp>
        <p:sp>
          <p:nvSpPr>
            <p:cNvPr id="352"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rgbClr val="0000FF"/>
                  </a:solidFill>
                  <a:latin typeface="Calibri" panose="020F0502020204030204"/>
                  <a:ea typeface="宋体" panose="02010600030101010101" pitchFamily="2" charset="-122"/>
                </a:rPr>
                <a:t>rt</a:t>
              </a:r>
              <a:endParaRPr lang="zh-CN" altLang="en-US" kern="0" baseline="-25000" dirty="0">
                <a:solidFill>
                  <a:srgbClr val="0000FF"/>
                </a:solidFill>
                <a:latin typeface="Calibri" panose="020F0502020204030204"/>
                <a:ea typeface="宋体" panose="02010600030101010101" pitchFamily="2" charset="-122"/>
              </a:endParaRPr>
            </a:p>
          </p:txBody>
        </p:sp>
        <p:sp>
          <p:nvSpPr>
            <p:cNvPr id="353"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4"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55"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6"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7"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endParaRPr lang="zh-CN" altLang="en-US" dirty="0"/>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2232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4802711" y="1595703"/>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1805148"/>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224040"/>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444399"/>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507855" y="3011035"/>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802712" y="2653844"/>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2" name="直接连接符 4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p:cNvCxnSpPr>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7" name="组合 46"/>
          <p:cNvGrpSpPr/>
          <p:nvPr/>
        </p:nvGrpSpPr>
        <p:grpSpPr>
          <a:xfrm>
            <a:off x="2450577" y="3396668"/>
            <a:ext cx="895565" cy="1370404"/>
            <a:chOff x="2153669" y="3581315"/>
            <a:chExt cx="981236" cy="1387999"/>
          </a:xfrm>
        </p:grpSpPr>
        <p:sp>
          <p:nvSpPr>
            <p:cNvPr id="48" name="矩形 4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2" name="矩形 51"/>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4" name="直接连接符 53"/>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6" name="矩形 55"/>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7" name="矩形 56"/>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4987988" y="5457150"/>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6028771" y="5585214"/>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3" name="矩形 62"/>
          <p:cNvSpPr/>
          <p:nvPr/>
        </p:nvSpPr>
        <p:spPr>
          <a:xfrm>
            <a:off x="4823256" y="356646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4328" y="38706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18000" y="4200596"/>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23256" y="453686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5316892" y="3321030"/>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178608" y="4303545"/>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9" name="矩形 68"/>
          <p:cNvSpPr/>
          <p:nvPr/>
        </p:nvSpPr>
        <p:spPr>
          <a:xfrm>
            <a:off x="5866794" y="357619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5859075" y="397390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4" name="流程图: 手动操作 73"/>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1354929" y="344239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10686765" y="362022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7003106" y="5279414"/>
            <a:ext cx="461986" cy="523995"/>
            <a:chOff x="7239187" y="4876233"/>
            <a:chExt cx="506180" cy="574121"/>
          </a:xfrm>
        </p:grpSpPr>
        <p:sp>
          <p:nvSpPr>
            <p:cNvPr id="80" name="平行四边形 79"/>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 name="矩形 80"/>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2" name="矩形 81"/>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3" name="矩形 82"/>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4" name="直接连接符 83"/>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184428" y="3929689"/>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0" name="直接连接符 89"/>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188340" y="3423732"/>
            <a:ext cx="869365" cy="1361582"/>
            <a:chOff x="2106940" y="3477998"/>
            <a:chExt cx="952529" cy="1491834"/>
          </a:xfrm>
        </p:grpSpPr>
        <p:sp>
          <p:nvSpPr>
            <p:cNvPr id="93" name="矩形 92"/>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4" name="矩形 93"/>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8" name="矩形 97"/>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9" name="矩形 98"/>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0" name="矩形 99"/>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2797871" y="514705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2" name="矩形 101"/>
          <p:cNvSpPr/>
          <p:nvPr/>
        </p:nvSpPr>
        <p:spPr>
          <a:xfrm>
            <a:off x="7917148" y="554141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4" name="直接连接符 103"/>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6" name="直接连接符 105"/>
          <p:cNvCxnSpPr>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14093" y="419027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p:cNvSpPr/>
          <p:nvPr/>
        </p:nvSpPr>
        <p:spPr>
          <a:xfrm>
            <a:off x="4802712" y="1805148"/>
            <a:ext cx="921663" cy="296556"/>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MemWrite</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sp>
        <p:nvSpPr>
          <p:cNvPr id="161" name="矩形 160"/>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p:cNvCxnSpPr>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6" name="矩形 175"/>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7" name="矩形 176"/>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0" name="矩形 179"/>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1" name="矩形 180"/>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3771135" y="424275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85" name="矩形 184"/>
          <p:cNvSpPr/>
          <p:nvPr/>
        </p:nvSpPr>
        <p:spPr>
          <a:xfrm>
            <a:off x="3771188" y="541932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190" name="直接连接符 189"/>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2" name="矩形 191"/>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3" name="直接连接符 192"/>
          <p:cNvCxnSpPr>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7" name="矩形 20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8" name="矩形 207"/>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9" name="直接连接符 208"/>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20" name="组合 219"/>
          <p:cNvGrpSpPr/>
          <p:nvPr/>
        </p:nvGrpSpPr>
        <p:grpSpPr>
          <a:xfrm>
            <a:off x="9188343" y="3423732"/>
            <a:ext cx="869365" cy="1701908"/>
            <a:chOff x="9690826" y="3695866"/>
            <a:chExt cx="916908" cy="1794981"/>
          </a:xfrm>
        </p:grpSpPr>
        <p:grpSp>
          <p:nvGrpSpPr>
            <p:cNvPr id="221" name="组合 220"/>
            <p:cNvGrpSpPr/>
            <p:nvPr/>
          </p:nvGrpSpPr>
          <p:grpSpPr>
            <a:xfrm>
              <a:off x="9690826" y="3695866"/>
              <a:ext cx="916908" cy="1436044"/>
              <a:chOff x="2106940" y="3477998"/>
              <a:chExt cx="952529" cy="1491834"/>
            </a:xfrm>
          </p:grpSpPr>
          <p:sp>
            <p:nvSpPr>
              <p:cNvPr id="226" name="矩形 22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7" name="矩形 22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28" name="矩形 22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29" name="矩形 22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1" name="矩形 23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45" name="矩形 244"/>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46" name="矩形 245"/>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2450577" y="3396668"/>
            <a:ext cx="895565" cy="1370404"/>
            <a:chOff x="2153669" y="3581315"/>
            <a:chExt cx="981236" cy="1387999"/>
          </a:xfrm>
        </p:grpSpPr>
        <p:sp>
          <p:nvSpPr>
            <p:cNvPr id="248" name="矩形 247"/>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50" name="矩形 2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51" name="矩形 250"/>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52" name="直接连接符 251"/>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7" name="矩形 256"/>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65" name="矩形 26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66" name="矩形 26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7" name="矩形 26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7" name="矩形 276"/>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0" name="矩形 279"/>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矩形 280"/>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82" name="矩形 281"/>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5" name="矩形 284"/>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矩形 285"/>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87" name="矩形 286"/>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89" name="矩形 288"/>
          <p:cNvSpPr/>
          <p:nvPr/>
        </p:nvSpPr>
        <p:spPr>
          <a:xfrm>
            <a:off x="1304903" y="3982266"/>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0" name="任意多边形: 形状 323"/>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rot="16200000">
            <a:off x="7702130" y="384564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4" name="矩形 29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95" name="流程图: 手动操作 294"/>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6965394" y="398043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5" name="矩形 304"/>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6" name="矩形 325"/>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327" name="直接连接符 326"/>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p:cNvGrpSpPr/>
          <p:nvPr/>
        </p:nvGrpSpPr>
        <p:grpSpPr>
          <a:xfrm>
            <a:off x="6476400" y="716673"/>
            <a:ext cx="5007233" cy="766364"/>
            <a:chOff x="1721420" y="5617211"/>
            <a:chExt cx="5754688" cy="760694"/>
          </a:xfrm>
        </p:grpSpPr>
        <p:sp>
          <p:nvSpPr>
            <p:cNvPr id="341" name="矩形 340"/>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42"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ysClr val="window" lastClr="FFFFFF"/>
                  </a:solidFill>
                  <a:latin typeface="Calibri" panose="020F0502020204030204"/>
                  <a:ea typeface="宋体" panose="02010600030101010101" pitchFamily="2" charset="-122"/>
                </a:rPr>
                <a:t>rs</a:t>
              </a:r>
              <a:r>
                <a:rPr lang="en-US" altLang="zh-CN" kern="0" baseline="-25000">
                  <a:solidFill>
                    <a:sysClr val="window" lastClr="FFFFFF"/>
                  </a:solidFill>
                  <a:latin typeface="Calibri" panose="020F0502020204030204"/>
                  <a:ea typeface="宋体" panose="02010600030101010101" pitchFamily="2" charset="-122"/>
                </a:rPr>
                <a:t> </a:t>
              </a:r>
              <a:endParaRPr lang="zh-CN" altLang="en-US" kern="0" dirty="0">
                <a:solidFill>
                  <a:sysClr val="window" lastClr="FFFFFF"/>
                </a:solidFill>
                <a:latin typeface="Calibri" panose="020F0502020204030204"/>
                <a:ea typeface="宋体" panose="02010600030101010101" pitchFamily="2" charset="-122"/>
              </a:endParaRPr>
            </a:p>
          </p:txBody>
        </p:sp>
        <p:sp>
          <p:nvSpPr>
            <p:cNvPr id="343"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rgbClr val="0000FF"/>
                  </a:solidFill>
                  <a:latin typeface="Calibri" panose="020F0502020204030204"/>
                  <a:ea typeface="宋体" panose="02010600030101010101" pitchFamily="2" charset="-122"/>
                </a:rPr>
                <a:t>rt</a:t>
              </a:r>
              <a:r>
                <a:rPr lang="en-US" altLang="zh-CN" sz="1600" kern="0">
                  <a:solidFill>
                    <a:srgbClr val="0000FF"/>
                  </a:solidFill>
                  <a:latin typeface="Calibri" panose="020F0502020204030204"/>
                  <a:ea typeface="宋体" panose="02010600030101010101" pitchFamily="2" charset="-122"/>
                </a:rPr>
                <a:t> </a:t>
              </a:r>
              <a:endParaRPr lang="zh-CN" altLang="en-US" sz="1600" kern="0" baseline="-25000" dirty="0">
                <a:solidFill>
                  <a:srgbClr val="0000FF"/>
                </a:solidFill>
                <a:latin typeface="Calibri" panose="020F0502020204030204"/>
                <a:ea typeface="宋体" panose="02010600030101010101" pitchFamily="2" charset="-122"/>
              </a:endParaRPr>
            </a:p>
          </p:txBody>
        </p:sp>
        <p:sp>
          <p:nvSpPr>
            <p:cNvPr id="344"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5"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46"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7"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8"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endParaRPr lang="zh-CN" altLang="en-US" dirty="0"/>
          </a:p>
        </p:txBody>
      </p:sp>
      <p:sp>
        <p:nvSpPr>
          <p:cNvPr id="4" name="流程图: 手动输入 146"/>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a:xfrm>
            <a:off x="4802711" y="1600188"/>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2" name="矩形 31"/>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3" name="矩形 32"/>
          <p:cNvSpPr/>
          <p:nvPr/>
        </p:nvSpPr>
        <p:spPr>
          <a:xfrm>
            <a:off x="4802712" y="2019079"/>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2228525"/>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448884"/>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507855" y="3015520"/>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658329"/>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0" name="直接连接符 39"/>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p:cNvCxnSpPr>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5" name="组合 44"/>
          <p:cNvGrpSpPr/>
          <p:nvPr/>
        </p:nvGrpSpPr>
        <p:grpSpPr>
          <a:xfrm>
            <a:off x="2450577" y="3401153"/>
            <a:ext cx="895565" cy="1370404"/>
            <a:chOff x="2153669" y="3581315"/>
            <a:chExt cx="981236" cy="1387999"/>
          </a:xfrm>
        </p:grpSpPr>
        <p:sp>
          <p:nvSpPr>
            <p:cNvPr id="46" name="矩形 45"/>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 name="矩形 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0" name="矩形 4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2" name="直接连接符 51"/>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5" name="矩形 54"/>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6" name="矩形 55"/>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7" name="矩形 56"/>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0" name="矩形 59"/>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4823256" y="357094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24328" y="387515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18000" y="4205081"/>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3256" y="454135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5316892" y="3325515"/>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5178608" y="4308030"/>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7" name="矩形 66"/>
          <p:cNvSpPr/>
          <p:nvPr/>
        </p:nvSpPr>
        <p:spPr>
          <a:xfrm>
            <a:off x="5866794" y="358068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859075" y="3978388"/>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 name="矩形 70"/>
            <p:cNvSpPr/>
            <p:nvPr/>
          </p:nvSpPr>
          <p:spPr>
            <a:xfrm>
              <a:off x="4451072" y="4543951"/>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1354929" y="344688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4" name="矩形 73"/>
          <p:cNvSpPr/>
          <p:nvPr/>
        </p:nvSpPr>
        <p:spPr>
          <a:xfrm>
            <a:off x="10686765" y="36247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5" name="直接连接符 74"/>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003106" y="5283899"/>
            <a:ext cx="461986" cy="523995"/>
            <a:chOff x="7239187" y="4876233"/>
            <a:chExt cx="506180" cy="574121"/>
          </a:xfrm>
        </p:grpSpPr>
        <p:sp>
          <p:nvSpPr>
            <p:cNvPr id="78" name="平行四边形 7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矩形 7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0" name="矩形 79"/>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184428" y="3934174"/>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8" name="直接连接符 87"/>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9188340" y="3428217"/>
            <a:ext cx="869365" cy="1361582"/>
            <a:chOff x="2106940" y="3477998"/>
            <a:chExt cx="952529" cy="1491834"/>
          </a:xfrm>
        </p:grpSpPr>
        <p:sp>
          <p:nvSpPr>
            <p:cNvPr id="91" name="矩形 90"/>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2" name="矩形 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4" name="矩形 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6" name="矩形 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7" name="矩形 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9" name="矩形 98"/>
          <p:cNvSpPr/>
          <p:nvPr/>
        </p:nvSpPr>
        <p:spPr>
          <a:xfrm>
            <a:off x="2797871" y="515153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0" name="矩形 99"/>
          <p:cNvSpPr/>
          <p:nvPr/>
        </p:nvSpPr>
        <p:spPr>
          <a:xfrm>
            <a:off x="7917148" y="554589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1" name="矩形 100"/>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2" name="直接连接符 101"/>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4" name="直接连接符 103"/>
          <p:cNvCxnSpPr>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1" name="矩形 150"/>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2" name="矩形 151"/>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3" name="矩形 152"/>
          <p:cNvSpPr/>
          <p:nvPr/>
        </p:nvSpPr>
        <p:spPr>
          <a:xfrm>
            <a:off x="4114093" y="4194758"/>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p:cNvCxnSpPr>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0" name="矩形 16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1" name="矩形 17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72" name="矩形 171"/>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73" name="矩形 172"/>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74" name="矩形 173"/>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75" name="矩形 174"/>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76" name="矩形 175"/>
          <p:cNvSpPr/>
          <p:nvPr/>
        </p:nvSpPr>
        <p:spPr>
          <a:xfrm>
            <a:off x="3771135" y="42472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77" name="矩形 176"/>
          <p:cNvSpPr/>
          <p:nvPr/>
        </p:nvSpPr>
        <p:spPr>
          <a:xfrm>
            <a:off x="3771188" y="54238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78" name="矩形 17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79" name="矩形 17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82" name="矩形 181"/>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83" name="直接连接符 182"/>
          <p:cNvCxnSpPr>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86" name="矩形 1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88" name="直接连接符 187"/>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p:cNvGrpSpPr/>
          <p:nvPr/>
        </p:nvGrpSpPr>
        <p:grpSpPr>
          <a:xfrm>
            <a:off x="9188340" y="3428217"/>
            <a:ext cx="869365" cy="1361582"/>
            <a:chOff x="2106940" y="3477998"/>
            <a:chExt cx="952529" cy="1491834"/>
          </a:xfrm>
        </p:grpSpPr>
        <p:sp>
          <p:nvSpPr>
            <p:cNvPr id="191" name="矩形 190"/>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2" name="矩形 1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94" name="矩形 1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96" name="矩形 1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7" name="矩形 1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1" name="矩形 200"/>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5" name="矩形 204"/>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6" name="直接连接符 205"/>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p:cNvSpPr/>
                <p:nvPr/>
              </p:nvSpPr>
              <p:spPr>
                <a:xfrm>
                  <a:off x="5065360" y="2209666"/>
                  <a:ext cx="712109" cy="312774"/>
                </a:xfrm>
                <a:prstGeom prst="rect">
                  <a:avLst/>
                </a:prstGeom>
              </p:spPr>
              <p:txBody>
                <a:bodyPr wrap="none">
                  <a:spAutoFit/>
                </a:bodyPr>
                <a:lstStyle/>
                <a:p>
                  <a:r>
                    <a:rPr lang="en-US" altLang="zh-CN" sz="1325" dirty="0">
                      <a:solidFill>
                        <a:srgbClr val="FF0000"/>
                      </a:solidFill>
                      <a:latin typeface="Times New Roman" panose="02020603050405020304" pitchFamily="18" charset="0"/>
                      <a:cs typeface="Times New Roman" panose="02020603050405020304" pitchFamily="18" charset="0"/>
                    </a:rPr>
                    <a:t>Branch</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30" name="矩形 229"/>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31" name="矩形 230"/>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32" name="组合 231"/>
          <p:cNvGrpSpPr/>
          <p:nvPr/>
        </p:nvGrpSpPr>
        <p:grpSpPr>
          <a:xfrm>
            <a:off x="2450577" y="3401153"/>
            <a:ext cx="895565" cy="1370404"/>
            <a:chOff x="2153669" y="3581315"/>
            <a:chExt cx="981236" cy="1387999"/>
          </a:xfrm>
        </p:grpSpPr>
        <p:sp>
          <p:nvSpPr>
            <p:cNvPr id="233" name="矩形 23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5" name="矩形 23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37" name="直接连接符 236"/>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矩形 255"/>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59" name="矩形 258"/>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矩形 259"/>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64" name="矩形 26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矩形 26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66" name="矩形 26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269" name="直接连接符 268"/>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1" name="矩形 270"/>
          <p:cNvSpPr/>
          <p:nvPr/>
        </p:nvSpPr>
        <p:spPr>
          <a:xfrm rot="16200000">
            <a:off x="7702130" y="3850133"/>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75" name="流程图: 手动操作 274"/>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6" name="矩形 275"/>
          <p:cNvSpPr/>
          <p:nvPr/>
        </p:nvSpPr>
        <p:spPr>
          <a:xfrm>
            <a:off x="6965394" y="3984915"/>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9" name="矩形 27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2" name="矩形 281"/>
            <p:cNvSpPr/>
            <p:nvPr/>
          </p:nvSpPr>
          <p:spPr>
            <a:xfrm>
              <a:off x="11267690" y="391766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7004876" y="5282786"/>
            <a:ext cx="461986" cy="523995"/>
            <a:chOff x="7239187" y="4876233"/>
            <a:chExt cx="506180" cy="574121"/>
          </a:xfrm>
        </p:grpSpPr>
        <p:sp>
          <p:nvSpPr>
            <p:cNvPr id="298" name="平行四边形 297"/>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3" name="矩形 24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44" name="矩形 24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45" name="矩形 24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46" name="矩形 24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7" name="矩形 24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48" name="矩形 24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3" name="组合 312"/>
          <p:cNvGrpSpPr/>
          <p:nvPr/>
        </p:nvGrpSpPr>
        <p:grpSpPr>
          <a:xfrm>
            <a:off x="6476400" y="716673"/>
            <a:ext cx="5007233" cy="766364"/>
            <a:chOff x="1721420" y="5617211"/>
            <a:chExt cx="5754688" cy="760694"/>
          </a:xfrm>
        </p:grpSpPr>
        <p:sp>
          <p:nvSpPr>
            <p:cNvPr id="314" name="矩形 313"/>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5"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r>
                <a:rPr lang="en-US" altLang="zh-CN" sz="1600" kern="0" baseline="-2500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6"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chemeClr val="bg1"/>
                  </a:solidFill>
                  <a:latin typeface="Calibri" panose="020F0502020204030204"/>
                  <a:ea typeface="宋体" panose="02010600030101010101" pitchFamily="2" charset="-122"/>
                </a:rPr>
                <a:t>rt</a:t>
              </a:r>
              <a:endParaRPr lang="zh-CN" altLang="en-US" sz="2000" kern="0" baseline="-25000" dirty="0">
                <a:solidFill>
                  <a:schemeClr val="bg1"/>
                </a:solidFill>
                <a:latin typeface="Calibri" panose="020F0502020204030204"/>
                <a:ea typeface="宋体" panose="02010600030101010101" pitchFamily="2" charset="-122"/>
              </a:endParaRPr>
            </a:p>
          </p:txBody>
        </p:sp>
        <p:sp>
          <p:nvSpPr>
            <p:cNvPr id="317"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18"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19"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0"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1"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endParaRPr lang="zh-CN" altLang="en-US" dirty="0"/>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p:cNvCxnSpPr>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5052998" y="4531932"/>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10751775" y="269500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068115" y="4354196"/>
            <a:ext cx="461986" cy="523995"/>
            <a:chOff x="7239187" y="4876233"/>
            <a:chExt cx="506180" cy="574121"/>
          </a:xfrm>
        </p:grpSpPr>
        <p:sp>
          <p:nvSpPr>
            <p:cNvPr id="38" name="平行四边形 3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40" name="矩形 39"/>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9438" y="300447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5" name="矩形 44"/>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7" name="直接连接符 46"/>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2862881" y="422183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59" name="矩形 58"/>
          <p:cNvSpPr/>
          <p:nvPr/>
        </p:nvSpPr>
        <p:spPr>
          <a:xfrm>
            <a:off x="7982158" y="461619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60" name="矩形 59"/>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sp>
        <p:nvSpPr>
          <p:cNvPr id="61" name="任意多边形: 形状 256"/>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2" name="直接连接符 61"/>
          <p:cNvCxnSpPr>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95" name="矩形 94"/>
          <p:cNvSpPr/>
          <p:nvPr/>
        </p:nvSpPr>
        <p:spPr>
          <a:xfrm>
            <a:off x="4199419" y="2502951"/>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96" name="矩形 95"/>
          <p:cNvSpPr/>
          <p:nvPr/>
        </p:nvSpPr>
        <p:spPr>
          <a:xfrm>
            <a:off x="4206649" y="2770500"/>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97" name="矩形 96"/>
          <p:cNvSpPr/>
          <p:nvPr/>
        </p:nvSpPr>
        <p:spPr>
          <a:xfrm>
            <a:off x="4179103" y="3265056"/>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98" name="任意多边形: 形状 256"/>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0" name="矩形 99"/>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04" name="矩形 103"/>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05" name="矩形 104"/>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06" name="矩形 105"/>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07" name="矩形 106"/>
          <p:cNvSpPr/>
          <p:nvPr/>
        </p:nvSpPr>
        <p:spPr>
          <a:xfrm>
            <a:off x="3836145" y="33175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08" name="矩形 107"/>
          <p:cNvSpPr/>
          <p:nvPr/>
        </p:nvSpPr>
        <p:spPr>
          <a:xfrm>
            <a:off x="3836198" y="4494103"/>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12" name="矩形 111"/>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13" name="矩形 112"/>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14" name="矩形 113"/>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15" name="直接连接符 114"/>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17" name="矩形 116"/>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18" name="矩形 117"/>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19" name="直接连接符 118"/>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4" name="矩形 12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7" name="矩形 12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128" name="矩形 127"/>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rot="16200000">
            <a:off x="7767140" y="2920431"/>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141" name="流程图: 手动操作 140"/>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7030404" y="305521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5" name="矩形 144"/>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4" name="直接连接符 153"/>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p:cNvGrpSpPr/>
            <p:nvPr/>
          </p:nvGrpSpPr>
          <p:grpSpPr>
            <a:xfrm>
              <a:off x="2584594" y="3861815"/>
              <a:ext cx="944542" cy="934233"/>
              <a:chOff x="2153669" y="3768090"/>
              <a:chExt cx="981236" cy="897164"/>
            </a:xfrm>
          </p:grpSpPr>
          <p:sp>
            <p:nvSpPr>
              <p:cNvPr id="163" name="矩形 162"/>
              <p:cNvSpPr/>
              <p:nvPr/>
            </p:nvSpPr>
            <p:spPr>
              <a:xfrm>
                <a:off x="2672635" y="3769167"/>
                <a:ext cx="462270"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64" name="矩形 163"/>
              <p:cNvSpPr/>
              <p:nvPr/>
            </p:nvSpPr>
            <p:spPr>
              <a:xfrm>
                <a:off x="2153669" y="3768090"/>
                <a:ext cx="337571"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65" name="矩形 164"/>
              <p:cNvSpPr/>
              <p:nvPr/>
            </p:nvSpPr>
            <p:spPr>
              <a:xfrm>
                <a:off x="2247903" y="4158046"/>
                <a:ext cx="760851" cy="507208"/>
              </a:xfrm>
              <a:prstGeom prst="rect">
                <a:avLst/>
              </a:prstGeom>
              <a:ln>
                <a:noFill/>
              </a:ln>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cxnSp>
          <p:nvCxnSpPr>
            <p:cNvPr id="160" name="直接连接符 159"/>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rot="16200000">
              <a:off x="8123340" y="4140856"/>
              <a:ext cx="559949" cy="312774"/>
            </a:xfrm>
            <a:prstGeom prst="rect">
              <a:avLst/>
            </a:prstGeom>
            <a:ln>
              <a:noFill/>
            </a:ln>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p:cNvSpPr/>
          <p:nvPr/>
        </p:nvSpPr>
        <p:spPr>
          <a:xfrm>
            <a:off x="1419938" y="251718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6" name="矩形 19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02" name="矩形 20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08" name="组合 207"/>
          <p:cNvGrpSpPr/>
          <p:nvPr/>
        </p:nvGrpSpPr>
        <p:grpSpPr>
          <a:xfrm>
            <a:off x="2515586" y="2471451"/>
            <a:ext cx="895565" cy="1370404"/>
            <a:chOff x="2153669" y="3581315"/>
            <a:chExt cx="981236" cy="1387999"/>
          </a:xfrm>
        </p:grpSpPr>
        <p:sp>
          <p:nvSpPr>
            <p:cNvPr id="209" name="矩形 20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70"/>
              </a:spcBef>
              <a:spcAft>
                <a:spcPts val="570"/>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1" name="矩形 110"/>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9253349" y="2498515"/>
            <a:ext cx="869365" cy="1361582"/>
            <a:chOff x="2106940" y="3477998"/>
            <a:chExt cx="952529" cy="1491834"/>
          </a:xfrm>
        </p:grpSpPr>
        <p:sp>
          <p:nvSpPr>
            <p:cNvPr id="50" name="矩形 49"/>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51" name="矩形 50"/>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5" name="矩形 54"/>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6" name="直接连接符 15"/>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9" name="直接连接符 98"/>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endParaRPr lang="zh-CN" altLang="en-US" dirty="0"/>
          </a:p>
        </p:txBody>
      </p:sp>
      <p:sp>
        <p:nvSpPr>
          <p:cNvPr id="3" name="内容占位符 2"/>
          <p:cNvSpPr>
            <a:spLocks noGrp="1"/>
          </p:cNvSpPr>
          <p:nvPr>
            <p:ph idx="1"/>
          </p:nvPr>
        </p:nvSpPr>
        <p:spPr>
          <a:xfrm>
            <a:off x="487822" y="942764"/>
            <a:ext cx="6290349" cy="5637024"/>
          </a:xfrm>
        </p:spPr>
        <p:txBody>
          <a:bodyPr/>
          <a:lstStyle/>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endParaRPr lang="zh-CN" altLang="en-US" dirty="0">
              <a:latin typeface="+mn-ea"/>
              <a:ea typeface="+mn-ea"/>
              <a:cs typeface="Segoe UI Black" panose="020B0A02040204020203" pitchFamily="34" charset="0"/>
              <a:sym typeface="Arial" panose="020B0604020202020204" pitchFamily="34" charset="0"/>
            </a:endParaRP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p:cNvSpPr/>
              <p:nvPr/>
            </p:nvSpPr>
            <p:spPr>
              <a:xfrm>
                <a:off x="3977560" y="2915317"/>
                <a:ext cx="300378"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5"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3984471" y="2661978"/>
                <a:ext cx="452001"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5"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chemeClr val="bg1"/>
                    </a:solidFill>
                    <a:latin typeface="Segoe UI" panose="020B0502040204020203" pitchFamily="34" charset="0"/>
                    <a:cs typeface="Segoe UI" panose="020B0502040204020203" pitchFamily="34" charset="0"/>
                  </a:endParaRPr>
                </a:p>
              </p:txBody>
            </p:sp>
            <p:sp>
              <p:nvSpPr>
                <p:cNvPr id="29" name="矩形 28"/>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endPar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endParaRPr>
                </a:p>
              </p:txBody>
            </p:sp>
          </p:grpSp>
        </p:gr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a:xfrm>
            <a:off x="361950" y="304800"/>
            <a:ext cx="11680190" cy="426085"/>
          </a:xfrm>
        </p:spPr>
        <p:txBody>
          <a:bodyPr rIns="0">
            <a:normAutofit fontScale="90000"/>
          </a:bodyPr>
          <a:lstStyle/>
          <a:p>
            <a:r>
              <a:rPr lang="en-US" dirty="0"/>
              <a:t>Single Cycle </a:t>
            </a:r>
            <a:r>
              <a:rPr lang="en-US" dirty="0" err="1"/>
              <a:t>Datapath</a:t>
            </a:r>
            <a:r>
              <a:rPr lang="en-US" dirty="0"/>
              <a:t> with Control </a:t>
            </a:r>
            <a:r>
              <a:rPr lang="en-US" dirty="0" smtClean="0"/>
              <a:t>Unit </a:t>
            </a:r>
            <a:r>
              <a:rPr lang="en-US" sz="2400" dirty="0" smtClean="0"/>
              <a:t>(w/o jump)</a:t>
            </a:r>
            <a:endParaRPr lang="en-US" sz="2400" dirty="0"/>
          </a:p>
        </p:txBody>
      </p:sp>
      <p:grpSp>
        <p:nvGrpSpPr>
          <p:cNvPr id="2" name="Group 3"/>
          <p:cNvGrpSpPr/>
          <p:nvPr/>
        </p:nvGrpSpPr>
        <p:grpSpPr bwMode="auto">
          <a:xfrm>
            <a:off x="3276600" y="914400"/>
            <a:ext cx="381000" cy="990600"/>
            <a:chOff x="1392" y="2880"/>
            <a:chExt cx="288" cy="480"/>
          </a:xfrm>
        </p:grpSpPr>
        <p:sp>
          <p:nvSpPr>
            <p:cNvPr id="986116"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86117"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86118"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86119"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86120"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86121"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86122"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86123"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24"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86125"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26"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86127"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86128"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86129" name="Text Box 17"/>
          <p:cNvSpPr txBox="1">
            <a:spLocks noChangeArrowheads="1"/>
          </p:cNvSpPr>
          <p:nvPr/>
        </p:nvSpPr>
        <p:spPr bwMode="auto">
          <a:xfrm>
            <a:off x="3215625" y="4191000"/>
            <a:ext cx="943610" cy="275590"/>
          </a:xfrm>
          <a:prstGeom prst="rect">
            <a:avLst/>
          </a:prstGeom>
          <a:noFill/>
          <a:ln w="12700">
            <a:noFill/>
            <a:miter lim="800000"/>
          </a:ln>
          <a:effectLst/>
        </p:spPr>
        <p:txBody>
          <a:bodyPr wrap="none">
            <a:spAutoFit/>
          </a:bodyPr>
          <a:lstStyle/>
          <a:p>
            <a:r>
              <a:rPr lang="en-US" sz="1200" dirty="0" err="1">
                <a:solidFill>
                  <a:schemeClr val="tx1"/>
                </a:solidFill>
              </a:rPr>
              <a:t>Instr</a:t>
            </a:r>
            <a:r>
              <a:rPr lang="en-US" sz="1200" dirty="0">
                <a:solidFill>
                  <a:schemeClr val="tx1"/>
                </a:solidFill>
              </a:rPr>
              <a:t>[31-0]</a:t>
            </a:r>
            <a:endParaRPr lang="en-US" sz="1200" dirty="0">
              <a:solidFill>
                <a:schemeClr val="tx1"/>
              </a:solidFill>
            </a:endParaRPr>
          </a:p>
        </p:txBody>
      </p:sp>
      <p:sp>
        <p:nvSpPr>
          <p:cNvPr id="986130"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86131"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86132"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86133"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86134"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35"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86136"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37"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86138"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86139"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86140"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141"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86142"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86143"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86144"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86145"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86146"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86147"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86148"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86149"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86150"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86151"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86152"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86153"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86154"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86155" name="Rectangle 43"/>
          <p:cNvSpPr>
            <a:spLocks noChangeArrowheads="1"/>
          </p:cNvSpPr>
          <p:nvPr/>
        </p:nvSpPr>
        <p:spPr bwMode="auto">
          <a:xfrm>
            <a:off x="7315200" y="3276600"/>
            <a:ext cx="4572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86156"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86157"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86158"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86159" name="Rectangle 47"/>
          <p:cNvSpPr>
            <a:spLocks noChangeArrowheads="1"/>
          </p:cNvSpPr>
          <p:nvPr/>
        </p:nvSpPr>
        <p:spPr bwMode="auto">
          <a:xfrm>
            <a:off x="5715000" y="3140968"/>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t>RegWrite</a:t>
            </a:r>
            <a:endParaRPr lang="en-US" sz="1200" dirty="0"/>
          </a:p>
        </p:txBody>
      </p:sp>
      <p:sp>
        <p:nvSpPr>
          <p:cNvPr id="986160"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86161"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86162"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86163"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64"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65"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86166"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86167"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86168"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86169"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86170"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86171"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86172"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86173"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86174"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86175"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86176"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86177"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86178"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86179"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86180"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86181"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86182"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86183"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86184"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86185"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86186"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86187"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86188"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86189"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190"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86191"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192"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193"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86194"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86195"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86196"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86197"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86198"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86199"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86200"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86202"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86203"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86204"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86205"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86206"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86207"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86208"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86209"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86210"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86211"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86212"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86213"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214"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86215"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86216"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86217"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86218"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86219"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220"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221"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86222"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86223"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86224"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86225"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86226"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86227" name="Rectangle 115"/>
          <p:cNvSpPr>
            <a:spLocks noChangeArrowheads="1"/>
          </p:cNvSpPr>
          <p:nvPr/>
        </p:nvSpPr>
        <p:spPr bwMode="auto">
          <a:xfrm>
            <a:off x="7367635" y="5410200"/>
            <a:ext cx="533400" cy="457200"/>
          </a:xfrm>
          <a:prstGeom prst="rect">
            <a:avLst/>
          </a:prstGeom>
          <a:noFill/>
          <a:ln w="12700">
            <a:noFill/>
            <a:miter lim="800000"/>
          </a:ln>
          <a:effectLst/>
        </p:spPr>
        <p:txBody>
          <a:bodyPr wrap="none" lIns="19050" tIns="26988" rIns="19050" bIns="26988"/>
          <a:lstStyle/>
          <a:p>
            <a:pPr algn="ctr"/>
            <a:r>
              <a:rPr lang="en-US" sz="1200" b="1" dirty="0"/>
              <a:t>ALU</a:t>
            </a:r>
            <a:endParaRPr lang="en-US" sz="1200" b="1" dirty="0"/>
          </a:p>
          <a:p>
            <a:pPr algn="ctr"/>
            <a:r>
              <a:rPr lang="en-US" sz="1200" b="1" dirty="0"/>
              <a:t>control</a:t>
            </a:r>
            <a:endParaRPr lang="en-US" sz="1200" b="1" dirty="0"/>
          </a:p>
        </p:txBody>
      </p:sp>
      <p:sp>
        <p:nvSpPr>
          <p:cNvPr id="986228"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86229"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86230"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1"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2"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3"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4"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5"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6"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7"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8"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86239"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86240" name="Rectangle 128"/>
          <p:cNvSpPr>
            <a:spLocks noChangeArrowheads="1"/>
          </p:cNvSpPr>
          <p:nvPr/>
        </p:nvSpPr>
        <p:spPr bwMode="auto">
          <a:xfrm>
            <a:off x="6450124" y="5913276"/>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986241"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86242"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86243"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86244"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86245"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86246"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86247"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86248"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86249" name="Rectangle 137"/>
          <p:cNvSpPr>
            <a:spLocks noChangeArrowheads="1"/>
          </p:cNvSpPr>
          <p:nvPr/>
        </p:nvSpPr>
        <p:spPr bwMode="auto">
          <a:xfrm>
            <a:off x="4598205" y="2286000"/>
            <a:ext cx="533400" cy="457200"/>
          </a:xfrm>
          <a:prstGeom prst="rect">
            <a:avLst/>
          </a:prstGeom>
          <a:noFill/>
          <a:ln w="12700">
            <a:noFill/>
            <a:miter lim="800000"/>
          </a:ln>
          <a:effectLst/>
        </p:spPr>
        <p:txBody>
          <a:bodyPr wrap="none" lIns="19050" tIns="26988" rIns="19050" bIns="26988"/>
          <a:lstStyle/>
          <a:p>
            <a:pPr algn="ctr"/>
            <a:r>
              <a:rPr lang="en-US" sz="1200" b="1" dirty="0"/>
              <a:t>Control</a:t>
            </a:r>
            <a:endParaRPr lang="en-US" sz="1200" b="1" dirty="0"/>
          </a:p>
          <a:p>
            <a:pPr algn="ctr"/>
            <a:r>
              <a:rPr lang="en-US" sz="1200" b="1" dirty="0"/>
              <a:t>Unit</a:t>
            </a:r>
            <a:endParaRPr lang="en-US" sz="1200" b="1" dirty="0"/>
          </a:p>
        </p:txBody>
      </p:sp>
      <p:sp>
        <p:nvSpPr>
          <p:cNvPr id="986250" name="Line 138"/>
          <p:cNvSpPr>
            <a:spLocks noChangeShapeType="1"/>
          </p:cNvSpPr>
          <p:nvPr/>
        </p:nvSpPr>
        <p:spPr bwMode="auto">
          <a:xfrm>
            <a:off x="4191000" y="2514600"/>
            <a:ext cx="0" cy="3048000"/>
          </a:xfrm>
          <a:prstGeom prst="line">
            <a:avLst/>
          </a:prstGeom>
          <a:noFill/>
          <a:ln w="28575">
            <a:solidFill>
              <a:schemeClr val="tx1"/>
            </a:solidFill>
            <a:round/>
          </a:ln>
          <a:effectLst/>
        </p:spPr>
        <p:txBody>
          <a:bodyPr/>
          <a:lstStyle/>
          <a:p>
            <a:endParaRPr lang="en-US"/>
          </a:p>
        </p:txBody>
      </p:sp>
      <p:sp>
        <p:nvSpPr>
          <p:cNvPr id="986251"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86252"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86253"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86254"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86255"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86256"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86257"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86258"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86259"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86260"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86261"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86262"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86263"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86264"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86265"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86266"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86267"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86268"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86269"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86270"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86271"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86272"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86273"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86274"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86275"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86276"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86277"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775"/>
            <a:ext cx="11245850" cy="449580"/>
          </a:xfrm>
        </p:spPr>
        <p:txBody>
          <a:bodyPr>
            <a:normAutofit fontScale="90000"/>
          </a:bodyPr>
          <a:lstStyle/>
          <a:p>
            <a:r>
              <a:rPr lang="en-US" dirty="0" smtClean="0"/>
              <a:t>Single Cycle </a:t>
            </a:r>
            <a:r>
              <a:rPr lang="en-US" dirty="0" err="1" smtClean="0"/>
              <a:t>Datapath</a:t>
            </a:r>
            <a:r>
              <a:rPr lang="en-US" dirty="0" smtClean="0"/>
              <a:t> with Control Unit</a:t>
            </a:r>
            <a:endParaRPr lang="en-US" dirty="0"/>
          </a:p>
        </p:txBody>
      </p:sp>
      <p:grpSp>
        <p:nvGrpSpPr>
          <p:cNvPr id="379" name="Group 378"/>
          <p:cNvGrpSpPr/>
          <p:nvPr/>
        </p:nvGrpSpPr>
        <p:grpSpPr>
          <a:xfrm>
            <a:off x="1738313" y="764704"/>
            <a:ext cx="8777287" cy="5705494"/>
            <a:chOff x="214313" y="522361"/>
            <a:chExt cx="8777287" cy="6107039"/>
          </a:xfrm>
        </p:grpSpPr>
        <p:grpSp>
          <p:nvGrpSpPr>
            <p:cNvPr id="192" name="Group 3"/>
            <p:cNvGrpSpPr/>
            <p:nvPr/>
          </p:nvGrpSpPr>
          <p:grpSpPr bwMode="auto">
            <a:xfrm>
              <a:off x="1752600" y="1066800"/>
              <a:ext cx="381000" cy="990600"/>
              <a:chOff x="1392" y="2880"/>
              <a:chExt cx="288" cy="480"/>
            </a:xfrm>
          </p:grpSpPr>
          <p:sp>
            <p:nvSpPr>
              <p:cNvPr id="193"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94"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95"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96"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97"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98"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99"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200" name="Rectangle 11"/>
            <p:cNvSpPr>
              <a:spLocks noChangeArrowheads="1"/>
            </p:cNvSpPr>
            <p:nvPr/>
          </p:nvSpPr>
          <p:spPr bwMode="auto">
            <a:xfrm>
              <a:off x="1052513"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01" name="Rectangle 12"/>
            <p:cNvSpPr>
              <a:spLocks noChangeArrowheads="1"/>
            </p:cNvSpPr>
            <p:nvPr/>
          </p:nvSpPr>
          <p:spPr bwMode="auto">
            <a:xfrm>
              <a:off x="519113" y="4114800"/>
              <a:ext cx="228600" cy="838200"/>
            </a:xfrm>
            <a:prstGeom prst="rect">
              <a:avLst/>
            </a:prstGeom>
            <a:noFill/>
            <a:ln w="12700">
              <a:solidFill>
                <a:schemeClr val="tx1"/>
              </a:solidFill>
              <a:miter lim="800000"/>
            </a:ln>
            <a:effectLst/>
          </p:spPr>
          <p:txBody>
            <a:bodyPr wrap="none" anchor="ctr"/>
            <a:lstStyle/>
            <a:p>
              <a:endParaRPr lang="en-US"/>
            </a:p>
          </p:txBody>
        </p:sp>
        <p:sp>
          <p:nvSpPr>
            <p:cNvPr id="202" name="Line 13"/>
            <p:cNvSpPr>
              <a:spLocks noChangeShapeType="1"/>
            </p:cNvSpPr>
            <p:nvPr/>
          </p:nvSpPr>
          <p:spPr bwMode="auto">
            <a:xfrm>
              <a:off x="747713" y="4495800"/>
              <a:ext cx="304800" cy="0"/>
            </a:xfrm>
            <a:prstGeom prst="line">
              <a:avLst/>
            </a:prstGeom>
            <a:noFill/>
            <a:ln w="28575">
              <a:solidFill>
                <a:schemeClr val="tx1"/>
              </a:solidFill>
              <a:round/>
              <a:tailEnd type="triangle" w="med" len="med"/>
            </a:ln>
            <a:effectLst/>
          </p:spPr>
          <p:txBody>
            <a:bodyPr/>
            <a:lstStyle/>
            <a:p>
              <a:endParaRPr lang="en-US"/>
            </a:p>
          </p:txBody>
        </p:sp>
        <p:sp>
          <p:nvSpPr>
            <p:cNvPr id="203" name="Line 14"/>
            <p:cNvSpPr>
              <a:spLocks noChangeShapeType="1"/>
            </p:cNvSpPr>
            <p:nvPr/>
          </p:nvSpPr>
          <p:spPr bwMode="auto">
            <a:xfrm>
              <a:off x="838200" y="1219200"/>
              <a:ext cx="914400" cy="0"/>
            </a:xfrm>
            <a:prstGeom prst="line">
              <a:avLst/>
            </a:prstGeom>
            <a:noFill/>
            <a:ln w="28575">
              <a:solidFill>
                <a:schemeClr val="tx1"/>
              </a:solidFill>
              <a:round/>
              <a:tailEnd type="triangle" w="med" len="med"/>
            </a:ln>
            <a:effectLst/>
          </p:spPr>
          <p:txBody>
            <a:bodyPr/>
            <a:lstStyle/>
            <a:p>
              <a:endParaRPr lang="en-US"/>
            </a:p>
          </p:txBody>
        </p:sp>
        <p:sp>
          <p:nvSpPr>
            <p:cNvPr id="204" name="Line 15"/>
            <p:cNvSpPr>
              <a:spLocks noChangeShapeType="1"/>
            </p:cNvSpPr>
            <p:nvPr/>
          </p:nvSpPr>
          <p:spPr bwMode="auto">
            <a:xfrm>
              <a:off x="1371600" y="1905000"/>
              <a:ext cx="381000" cy="0"/>
            </a:xfrm>
            <a:prstGeom prst="line">
              <a:avLst/>
            </a:prstGeom>
            <a:noFill/>
            <a:ln w="28575">
              <a:solidFill>
                <a:schemeClr val="tx1"/>
              </a:solidFill>
              <a:round/>
              <a:tailEnd type="triangle" w="med" len="med"/>
            </a:ln>
            <a:effectLst/>
          </p:spPr>
          <p:txBody>
            <a:bodyPr/>
            <a:lstStyle/>
            <a:p>
              <a:endParaRPr lang="en-US"/>
            </a:p>
          </p:txBody>
        </p:sp>
        <p:sp>
          <p:nvSpPr>
            <p:cNvPr id="205" name="Text Box 16"/>
            <p:cNvSpPr txBox="1">
              <a:spLocks noChangeArrowheads="1"/>
            </p:cNvSpPr>
            <p:nvPr/>
          </p:nvSpPr>
          <p:spPr bwMode="auto">
            <a:xfrm>
              <a:off x="976313" y="4267200"/>
              <a:ext cx="768985" cy="492776"/>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206" name="Text Box 17"/>
            <p:cNvSpPr txBox="1">
              <a:spLocks noChangeArrowheads="1"/>
            </p:cNvSpPr>
            <p:nvPr/>
          </p:nvSpPr>
          <p:spPr bwMode="auto">
            <a:xfrm>
              <a:off x="1738313" y="4343400"/>
              <a:ext cx="943610" cy="294986"/>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207" name="Text Box 18"/>
            <p:cNvSpPr txBox="1">
              <a:spLocks noChangeArrowheads="1"/>
            </p:cNvSpPr>
            <p:nvPr/>
          </p:nvSpPr>
          <p:spPr bwMode="auto">
            <a:xfrm>
              <a:off x="1257142" y="3810000"/>
              <a:ext cx="1021080" cy="492776"/>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208" name="Text Box 19"/>
            <p:cNvSpPr txBox="1">
              <a:spLocks noChangeArrowheads="1"/>
            </p:cNvSpPr>
            <p:nvPr/>
          </p:nvSpPr>
          <p:spPr bwMode="auto">
            <a:xfrm>
              <a:off x="1752600" y="1447800"/>
              <a:ext cx="499110" cy="294986"/>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209" name="Text Box 20"/>
            <p:cNvSpPr txBox="1">
              <a:spLocks noChangeArrowheads="1"/>
            </p:cNvSpPr>
            <p:nvPr/>
          </p:nvSpPr>
          <p:spPr bwMode="auto">
            <a:xfrm>
              <a:off x="442913" y="4343400"/>
              <a:ext cx="386080" cy="294986"/>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210" name="Line 21"/>
            <p:cNvSpPr>
              <a:spLocks noChangeShapeType="1"/>
            </p:cNvSpPr>
            <p:nvPr/>
          </p:nvSpPr>
          <p:spPr bwMode="auto">
            <a:xfrm>
              <a:off x="228600" y="762000"/>
              <a:ext cx="7620000" cy="0"/>
            </a:xfrm>
            <a:prstGeom prst="line">
              <a:avLst/>
            </a:prstGeom>
            <a:noFill/>
            <a:ln w="28575">
              <a:solidFill>
                <a:schemeClr val="tx1"/>
              </a:solidFill>
              <a:round/>
            </a:ln>
            <a:effectLst/>
          </p:spPr>
          <p:txBody>
            <a:bodyPr/>
            <a:lstStyle/>
            <a:p>
              <a:endParaRPr lang="en-US"/>
            </a:p>
          </p:txBody>
        </p:sp>
        <p:sp>
          <p:nvSpPr>
            <p:cNvPr id="211" name="Line 22"/>
            <p:cNvSpPr>
              <a:spLocks noChangeShapeType="1"/>
            </p:cNvSpPr>
            <p:nvPr/>
          </p:nvSpPr>
          <p:spPr bwMode="auto">
            <a:xfrm>
              <a:off x="214313" y="4495800"/>
              <a:ext cx="304800" cy="0"/>
            </a:xfrm>
            <a:prstGeom prst="line">
              <a:avLst/>
            </a:prstGeom>
            <a:noFill/>
            <a:ln w="28575">
              <a:solidFill>
                <a:schemeClr val="tx1"/>
              </a:solidFill>
              <a:round/>
              <a:tailEnd type="triangle" w="med" len="med"/>
            </a:ln>
            <a:effectLst/>
          </p:spPr>
          <p:txBody>
            <a:bodyPr/>
            <a:lstStyle/>
            <a:p>
              <a:endParaRPr lang="en-US"/>
            </a:p>
          </p:txBody>
        </p:sp>
        <p:sp>
          <p:nvSpPr>
            <p:cNvPr id="212" name="Text Box 23"/>
            <p:cNvSpPr txBox="1">
              <a:spLocks noChangeArrowheads="1"/>
            </p:cNvSpPr>
            <p:nvPr/>
          </p:nvSpPr>
          <p:spPr bwMode="auto">
            <a:xfrm>
              <a:off x="1143000" y="1752600"/>
              <a:ext cx="276860" cy="294986"/>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213" name="Rectangle 24"/>
            <p:cNvSpPr>
              <a:spLocks noChangeArrowheads="1"/>
            </p:cNvSpPr>
            <p:nvPr/>
          </p:nvSpPr>
          <p:spPr bwMode="auto">
            <a:xfrm>
              <a:off x="35052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14" name="Line 25"/>
            <p:cNvSpPr>
              <a:spLocks noChangeShapeType="1"/>
            </p:cNvSpPr>
            <p:nvPr/>
          </p:nvSpPr>
          <p:spPr bwMode="auto">
            <a:xfrm>
              <a:off x="2500313" y="4495800"/>
              <a:ext cx="152400" cy="0"/>
            </a:xfrm>
            <a:prstGeom prst="line">
              <a:avLst/>
            </a:prstGeom>
            <a:noFill/>
            <a:ln w="28575">
              <a:solidFill>
                <a:schemeClr val="tx1"/>
              </a:solidFill>
              <a:round/>
            </a:ln>
            <a:effectLst/>
          </p:spPr>
          <p:txBody>
            <a:bodyPr/>
            <a:lstStyle/>
            <a:p>
              <a:endParaRPr lang="en-US"/>
            </a:p>
          </p:txBody>
        </p:sp>
        <p:sp>
          <p:nvSpPr>
            <p:cNvPr id="215" name="Line 26"/>
            <p:cNvSpPr>
              <a:spLocks noChangeShapeType="1"/>
            </p:cNvSpPr>
            <p:nvPr/>
          </p:nvSpPr>
          <p:spPr bwMode="auto">
            <a:xfrm>
              <a:off x="2652713" y="4267200"/>
              <a:ext cx="852487" cy="0"/>
            </a:xfrm>
            <a:prstGeom prst="line">
              <a:avLst/>
            </a:prstGeom>
            <a:noFill/>
            <a:ln w="19050">
              <a:solidFill>
                <a:schemeClr val="tx1"/>
              </a:solidFill>
              <a:round/>
              <a:tailEnd type="triangle" w="med" len="med"/>
            </a:ln>
            <a:effectLst/>
          </p:spPr>
          <p:txBody>
            <a:bodyPr/>
            <a:lstStyle/>
            <a:p>
              <a:endParaRPr lang="en-US"/>
            </a:p>
          </p:txBody>
        </p:sp>
        <p:sp>
          <p:nvSpPr>
            <p:cNvPr id="216" name="Line 27"/>
            <p:cNvSpPr>
              <a:spLocks noChangeShapeType="1"/>
            </p:cNvSpPr>
            <p:nvPr/>
          </p:nvSpPr>
          <p:spPr bwMode="auto">
            <a:xfrm>
              <a:off x="2652713" y="4800600"/>
              <a:ext cx="471487" cy="0"/>
            </a:xfrm>
            <a:prstGeom prst="line">
              <a:avLst/>
            </a:prstGeom>
            <a:noFill/>
            <a:ln w="19050">
              <a:solidFill>
                <a:schemeClr val="tx1"/>
              </a:solidFill>
              <a:round/>
              <a:tailEnd type="triangle" w="med" len="med"/>
            </a:ln>
            <a:effectLst/>
          </p:spPr>
          <p:txBody>
            <a:bodyPr/>
            <a:lstStyle/>
            <a:p>
              <a:endParaRPr lang="en-US"/>
            </a:p>
          </p:txBody>
        </p:sp>
        <p:sp>
          <p:nvSpPr>
            <p:cNvPr id="217" name="Line 28"/>
            <p:cNvSpPr>
              <a:spLocks noChangeShapeType="1"/>
            </p:cNvSpPr>
            <p:nvPr/>
          </p:nvSpPr>
          <p:spPr bwMode="auto">
            <a:xfrm>
              <a:off x="8382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18" name="Line 29"/>
            <p:cNvSpPr>
              <a:spLocks noChangeShapeType="1"/>
            </p:cNvSpPr>
            <p:nvPr/>
          </p:nvSpPr>
          <p:spPr bwMode="auto">
            <a:xfrm>
              <a:off x="2652713" y="3886200"/>
              <a:ext cx="852487" cy="0"/>
            </a:xfrm>
            <a:prstGeom prst="line">
              <a:avLst/>
            </a:prstGeom>
            <a:noFill/>
            <a:ln w="19050">
              <a:solidFill>
                <a:schemeClr val="tx1"/>
              </a:solidFill>
              <a:round/>
              <a:tailEnd type="triangle" w="med" len="med"/>
            </a:ln>
            <a:effectLst/>
          </p:spPr>
          <p:txBody>
            <a:bodyPr/>
            <a:lstStyle/>
            <a:p>
              <a:endParaRPr lang="en-US"/>
            </a:p>
          </p:txBody>
        </p:sp>
        <p:sp>
          <p:nvSpPr>
            <p:cNvPr id="219" name="Line 30"/>
            <p:cNvSpPr>
              <a:spLocks noChangeShapeType="1"/>
            </p:cNvSpPr>
            <p:nvPr/>
          </p:nvSpPr>
          <p:spPr bwMode="auto">
            <a:xfrm>
              <a:off x="4953000" y="4114800"/>
              <a:ext cx="863600" cy="0"/>
            </a:xfrm>
            <a:prstGeom prst="line">
              <a:avLst/>
            </a:prstGeom>
            <a:noFill/>
            <a:ln w="28575">
              <a:solidFill>
                <a:schemeClr val="tx1"/>
              </a:solidFill>
              <a:round/>
              <a:tailEnd type="triangle" w="med" len="med"/>
            </a:ln>
            <a:effectLst/>
          </p:spPr>
          <p:txBody>
            <a:bodyPr/>
            <a:lstStyle/>
            <a:p>
              <a:endParaRPr lang="en-US"/>
            </a:p>
          </p:txBody>
        </p:sp>
        <p:sp>
          <p:nvSpPr>
            <p:cNvPr id="220" name="Line 31"/>
            <p:cNvSpPr>
              <a:spLocks noChangeShapeType="1"/>
            </p:cNvSpPr>
            <p:nvPr/>
          </p:nvSpPr>
          <p:spPr bwMode="auto">
            <a:xfrm>
              <a:off x="5105400" y="4724400"/>
              <a:ext cx="279400" cy="0"/>
            </a:xfrm>
            <a:prstGeom prst="line">
              <a:avLst/>
            </a:prstGeom>
            <a:noFill/>
            <a:ln w="28575">
              <a:solidFill>
                <a:schemeClr val="tx1"/>
              </a:solidFill>
              <a:round/>
              <a:tailEnd type="triangle" w="med" len="med"/>
            </a:ln>
            <a:effectLst/>
          </p:spPr>
          <p:txBody>
            <a:bodyPr/>
            <a:lstStyle/>
            <a:p>
              <a:endParaRPr lang="en-US"/>
            </a:p>
          </p:txBody>
        </p:sp>
        <p:sp>
          <p:nvSpPr>
            <p:cNvPr id="221" name="Line 32"/>
            <p:cNvSpPr>
              <a:spLocks noChangeShapeType="1"/>
            </p:cNvSpPr>
            <p:nvPr/>
          </p:nvSpPr>
          <p:spPr bwMode="auto">
            <a:xfrm>
              <a:off x="6477000" y="5867400"/>
              <a:ext cx="1930400" cy="0"/>
            </a:xfrm>
            <a:prstGeom prst="line">
              <a:avLst/>
            </a:prstGeom>
            <a:noFill/>
            <a:ln w="28575">
              <a:solidFill>
                <a:schemeClr val="tx1"/>
              </a:solidFill>
              <a:round/>
            </a:ln>
            <a:effectLst/>
          </p:spPr>
          <p:txBody>
            <a:bodyPr/>
            <a:lstStyle/>
            <a:p>
              <a:endParaRPr lang="en-US"/>
            </a:p>
          </p:txBody>
        </p:sp>
        <p:sp>
          <p:nvSpPr>
            <p:cNvPr id="222" name="Line 33"/>
            <p:cNvSpPr>
              <a:spLocks noChangeShapeType="1"/>
            </p:cNvSpPr>
            <p:nvPr/>
          </p:nvSpPr>
          <p:spPr bwMode="auto">
            <a:xfrm>
              <a:off x="6324600" y="4495800"/>
              <a:ext cx="177800" cy="0"/>
            </a:xfrm>
            <a:prstGeom prst="line">
              <a:avLst/>
            </a:prstGeom>
            <a:noFill/>
            <a:ln w="28575">
              <a:solidFill>
                <a:schemeClr val="tx1"/>
              </a:solidFill>
              <a:round/>
            </a:ln>
            <a:effectLst/>
          </p:spPr>
          <p:txBody>
            <a:bodyPr/>
            <a:lstStyle/>
            <a:p>
              <a:endParaRPr lang="en-US"/>
            </a:p>
          </p:txBody>
        </p:sp>
        <p:sp>
          <p:nvSpPr>
            <p:cNvPr id="223" name="Text Box 34"/>
            <p:cNvSpPr txBox="1">
              <a:spLocks noChangeArrowheads="1"/>
            </p:cNvSpPr>
            <p:nvPr/>
          </p:nvSpPr>
          <p:spPr bwMode="auto">
            <a:xfrm>
              <a:off x="3429000" y="4876800"/>
              <a:ext cx="965200" cy="294986"/>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224" name="Text Box 35"/>
            <p:cNvSpPr txBox="1">
              <a:spLocks noChangeArrowheads="1"/>
            </p:cNvSpPr>
            <p:nvPr/>
          </p:nvSpPr>
          <p:spPr bwMode="auto">
            <a:xfrm>
              <a:off x="3429000" y="3733800"/>
              <a:ext cx="1087120" cy="294986"/>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225" name="Text Box 36"/>
            <p:cNvSpPr txBox="1">
              <a:spLocks noChangeArrowheads="1"/>
            </p:cNvSpPr>
            <p:nvPr/>
          </p:nvSpPr>
          <p:spPr bwMode="auto">
            <a:xfrm>
              <a:off x="3429000" y="4114800"/>
              <a:ext cx="1087120" cy="294986"/>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226" name="Text Box 37"/>
            <p:cNvSpPr txBox="1">
              <a:spLocks noChangeArrowheads="1"/>
            </p:cNvSpPr>
            <p:nvPr/>
          </p:nvSpPr>
          <p:spPr bwMode="auto">
            <a:xfrm>
              <a:off x="3429000" y="4495800"/>
              <a:ext cx="984885" cy="294986"/>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227" name="Text Box 38"/>
            <p:cNvSpPr txBox="1">
              <a:spLocks noChangeArrowheads="1"/>
            </p:cNvSpPr>
            <p:nvPr/>
          </p:nvSpPr>
          <p:spPr bwMode="auto">
            <a:xfrm>
              <a:off x="3743802" y="3962400"/>
              <a:ext cx="810260" cy="690565"/>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228" name="Text Box 39"/>
            <p:cNvSpPr txBox="1">
              <a:spLocks noChangeArrowheads="1"/>
            </p:cNvSpPr>
            <p:nvPr/>
          </p:nvSpPr>
          <p:spPr bwMode="auto">
            <a:xfrm>
              <a:off x="4313873" y="3886200"/>
              <a:ext cx="704215" cy="492776"/>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229" name="Text Box 40"/>
            <p:cNvSpPr txBox="1">
              <a:spLocks noChangeArrowheads="1"/>
            </p:cNvSpPr>
            <p:nvPr/>
          </p:nvSpPr>
          <p:spPr bwMode="auto">
            <a:xfrm>
              <a:off x="4339273" y="4572000"/>
              <a:ext cx="704215" cy="492776"/>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230" name="Freeform 41"/>
            <p:cNvSpPr/>
            <p:nvPr/>
          </p:nvSpPr>
          <p:spPr bwMode="auto">
            <a:xfrm>
              <a:off x="5791200" y="38100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31" name="Rectangle 42"/>
            <p:cNvSpPr>
              <a:spLocks noChangeArrowheads="1"/>
            </p:cNvSpPr>
            <p:nvPr/>
          </p:nvSpPr>
          <p:spPr bwMode="auto">
            <a:xfrm>
              <a:off x="5892800" y="44196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232" name="Rectangle 43"/>
            <p:cNvSpPr>
              <a:spLocks noChangeArrowheads="1"/>
            </p:cNvSpPr>
            <p:nvPr/>
          </p:nvSpPr>
          <p:spPr bwMode="auto">
            <a:xfrm>
              <a:off x="5791200" y="34290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233" name="Rectangle 44"/>
            <p:cNvSpPr>
              <a:spLocks noChangeArrowheads="1"/>
            </p:cNvSpPr>
            <p:nvPr/>
          </p:nvSpPr>
          <p:spPr bwMode="auto">
            <a:xfrm>
              <a:off x="5943600" y="40386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234" name="Line 45"/>
            <p:cNvSpPr>
              <a:spLocks noChangeShapeType="1"/>
            </p:cNvSpPr>
            <p:nvPr/>
          </p:nvSpPr>
          <p:spPr bwMode="auto">
            <a:xfrm>
              <a:off x="6096000" y="4876800"/>
              <a:ext cx="0" cy="533400"/>
            </a:xfrm>
            <a:prstGeom prst="line">
              <a:avLst/>
            </a:prstGeom>
            <a:noFill/>
            <a:ln w="19050">
              <a:solidFill>
                <a:schemeClr val="accent1"/>
              </a:solidFill>
              <a:round/>
              <a:headEnd type="triangle" w="med" len="med"/>
            </a:ln>
            <a:effectLst/>
          </p:spPr>
          <p:txBody>
            <a:bodyPr/>
            <a:lstStyle/>
            <a:p>
              <a:endParaRPr lang="en-US"/>
            </a:p>
          </p:txBody>
        </p:sp>
        <p:sp>
          <p:nvSpPr>
            <p:cNvPr id="235" name="Line 46"/>
            <p:cNvSpPr>
              <a:spLocks noChangeShapeType="1"/>
            </p:cNvSpPr>
            <p:nvPr/>
          </p:nvSpPr>
          <p:spPr bwMode="auto">
            <a:xfrm>
              <a:off x="4191000" y="3124200"/>
              <a:ext cx="0" cy="609600"/>
            </a:xfrm>
            <a:prstGeom prst="line">
              <a:avLst/>
            </a:prstGeom>
            <a:noFill/>
            <a:ln w="12700">
              <a:solidFill>
                <a:schemeClr val="accent1"/>
              </a:solidFill>
              <a:round/>
              <a:tailEnd type="triangle" w="med" len="med"/>
            </a:ln>
            <a:effectLst/>
          </p:spPr>
          <p:txBody>
            <a:bodyPr/>
            <a:lstStyle/>
            <a:p>
              <a:endParaRPr lang="en-US"/>
            </a:p>
          </p:txBody>
        </p:sp>
        <p:sp>
          <p:nvSpPr>
            <p:cNvPr id="236" name="Rectangle 47"/>
            <p:cNvSpPr>
              <a:spLocks noChangeArrowheads="1"/>
            </p:cNvSpPr>
            <p:nvPr/>
          </p:nvSpPr>
          <p:spPr bwMode="auto">
            <a:xfrm>
              <a:off x="4191000" y="31242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237" name="Line 48"/>
            <p:cNvSpPr>
              <a:spLocks noChangeShapeType="1"/>
            </p:cNvSpPr>
            <p:nvPr/>
          </p:nvSpPr>
          <p:spPr bwMode="auto">
            <a:xfrm flipV="1">
              <a:off x="5943600" y="3657600"/>
              <a:ext cx="0" cy="228600"/>
            </a:xfrm>
            <a:prstGeom prst="line">
              <a:avLst/>
            </a:prstGeom>
            <a:noFill/>
            <a:ln w="12700">
              <a:solidFill>
                <a:schemeClr val="tx1"/>
              </a:solidFill>
              <a:round/>
              <a:tailEnd type="triangle" w="med" len="med"/>
            </a:ln>
            <a:effectLst/>
          </p:spPr>
          <p:txBody>
            <a:bodyPr/>
            <a:lstStyle/>
            <a:p>
              <a:endParaRPr lang="en-US"/>
            </a:p>
          </p:txBody>
        </p:sp>
        <p:sp>
          <p:nvSpPr>
            <p:cNvPr id="238" name="Line 49"/>
            <p:cNvSpPr>
              <a:spLocks noChangeShapeType="1"/>
            </p:cNvSpPr>
            <p:nvPr/>
          </p:nvSpPr>
          <p:spPr bwMode="auto">
            <a:xfrm flipV="1">
              <a:off x="6248400" y="2362200"/>
              <a:ext cx="0" cy="1752600"/>
            </a:xfrm>
            <a:prstGeom prst="line">
              <a:avLst/>
            </a:prstGeom>
            <a:noFill/>
            <a:ln w="12700">
              <a:solidFill>
                <a:schemeClr val="accent1"/>
              </a:solidFill>
              <a:round/>
            </a:ln>
            <a:effectLst/>
          </p:spPr>
          <p:txBody>
            <a:bodyPr/>
            <a:lstStyle/>
            <a:p>
              <a:endParaRPr lang="en-US"/>
            </a:p>
          </p:txBody>
        </p:sp>
        <p:sp>
          <p:nvSpPr>
            <p:cNvPr id="239" name="Line 50"/>
            <p:cNvSpPr>
              <a:spLocks noChangeShapeType="1"/>
            </p:cNvSpPr>
            <p:nvPr/>
          </p:nvSpPr>
          <p:spPr bwMode="auto">
            <a:xfrm>
              <a:off x="8991600" y="4648200"/>
              <a:ext cx="0" cy="1981200"/>
            </a:xfrm>
            <a:prstGeom prst="line">
              <a:avLst/>
            </a:prstGeom>
            <a:noFill/>
            <a:ln w="28575">
              <a:solidFill>
                <a:schemeClr val="tx1"/>
              </a:solidFill>
              <a:round/>
            </a:ln>
            <a:effectLst/>
          </p:spPr>
          <p:txBody>
            <a:bodyPr/>
            <a:lstStyle/>
            <a:p>
              <a:endParaRPr lang="en-US"/>
            </a:p>
          </p:txBody>
        </p:sp>
        <p:sp>
          <p:nvSpPr>
            <p:cNvPr id="240" name="Rectangle 51"/>
            <p:cNvSpPr>
              <a:spLocks noChangeArrowheads="1"/>
            </p:cNvSpPr>
            <p:nvPr/>
          </p:nvSpPr>
          <p:spPr bwMode="auto">
            <a:xfrm>
              <a:off x="68580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41" name="Line 52"/>
            <p:cNvSpPr>
              <a:spLocks noChangeShapeType="1"/>
            </p:cNvSpPr>
            <p:nvPr/>
          </p:nvSpPr>
          <p:spPr bwMode="auto">
            <a:xfrm>
              <a:off x="8305800" y="4495800"/>
              <a:ext cx="304800" cy="0"/>
            </a:xfrm>
            <a:prstGeom prst="line">
              <a:avLst/>
            </a:prstGeom>
            <a:noFill/>
            <a:ln w="28575">
              <a:solidFill>
                <a:schemeClr val="tx1"/>
              </a:solidFill>
              <a:round/>
              <a:tailEnd type="triangle" w="med" len="med"/>
            </a:ln>
            <a:effectLst/>
          </p:spPr>
          <p:txBody>
            <a:bodyPr/>
            <a:lstStyle/>
            <a:p>
              <a:endParaRPr lang="en-US"/>
            </a:p>
          </p:txBody>
        </p:sp>
        <p:sp>
          <p:nvSpPr>
            <p:cNvPr id="242" name="Line 53"/>
            <p:cNvSpPr>
              <a:spLocks noChangeShapeType="1"/>
            </p:cNvSpPr>
            <p:nvPr/>
          </p:nvSpPr>
          <p:spPr bwMode="auto">
            <a:xfrm>
              <a:off x="6477000" y="4038600"/>
              <a:ext cx="406400" cy="0"/>
            </a:xfrm>
            <a:prstGeom prst="line">
              <a:avLst/>
            </a:prstGeom>
            <a:noFill/>
            <a:ln w="28575">
              <a:solidFill>
                <a:schemeClr val="tx1"/>
              </a:solidFill>
              <a:round/>
              <a:tailEnd type="triangle" w="med" len="med"/>
            </a:ln>
            <a:effectLst/>
          </p:spPr>
          <p:txBody>
            <a:bodyPr/>
            <a:lstStyle/>
            <a:p>
              <a:endParaRPr lang="en-US"/>
            </a:p>
          </p:txBody>
        </p:sp>
        <p:sp>
          <p:nvSpPr>
            <p:cNvPr id="243" name="Line 54"/>
            <p:cNvSpPr>
              <a:spLocks noChangeShapeType="1"/>
            </p:cNvSpPr>
            <p:nvPr/>
          </p:nvSpPr>
          <p:spPr bwMode="auto">
            <a:xfrm>
              <a:off x="6629400" y="4876800"/>
              <a:ext cx="0" cy="457200"/>
            </a:xfrm>
            <a:prstGeom prst="line">
              <a:avLst/>
            </a:prstGeom>
            <a:noFill/>
            <a:ln w="28575">
              <a:solidFill>
                <a:schemeClr val="tx1"/>
              </a:solidFill>
              <a:round/>
            </a:ln>
            <a:effectLst/>
          </p:spPr>
          <p:txBody>
            <a:bodyPr/>
            <a:lstStyle/>
            <a:p>
              <a:endParaRPr lang="en-US"/>
            </a:p>
          </p:txBody>
        </p:sp>
        <p:sp>
          <p:nvSpPr>
            <p:cNvPr id="244" name="Text Box 55"/>
            <p:cNvSpPr txBox="1">
              <a:spLocks noChangeArrowheads="1"/>
            </p:cNvSpPr>
            <p:nvPr/>
          </p:nvSpPr>
          <p:spPr bwMode="auto">
            <a:xfrm>
              <a:off x="6746399" y="4191000"/>
              <a:ext cx="837565" cy="492776"/>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245" name="Text Box 56"/>
            <p:cNvSpPr txBox="1">
              <a:spLocks noChangeArrowheads="1"/>
            </p:cNvSpPr>
            <p:nvPr/>
          </p:nvSpPr>
          <p:spPr bwMode="auto">
            <a:xfrm>
              <a:off x="6781800" y="3886200"/>
              <a:ext cx="768985" cy="294986"/>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246" name="Text Box 57"/>
            <p:cNvSpPr txBox="1">
              <a:spLocks noChangeArrowheads="1"/>
            </p:cNvSpPr>
            <p:nvPr/>
          </p:nvSpPr>
          <p:spPr bwMode="auto">
            <a:xfrm>
              <a:off x="6781800" y="4724400"/>
              <a:ext cx="965200" cy="294986"/>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247" name="Text Box 58"/>
            <p:cNvSpPr txBox="1">
              <a:spLocks noChangeArrowheads="1"/>
            </p:cNvSpPr>
            <p:nvPr/>
          </p:nvSpPr>
          <p:spPr bwMode="auto">
            <a:xfrm>
              <a:off x="7467600" y="4343400"/>
              <a:ext cx="932815" cy="294986"/>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248" name="Line 59"/>
            <p:cNvSpPr>
              <a:spLocks noChangeShapeType="1"/>
            </p:cNvSpPr>
            <p:nvPr/>
          </p:nvSpPr>
          <p:spPr bwMode="auto">
            <a:xfrm>
              <a:off x="7543800" y="2819400"/>
              <a:ext cx="0" cy="914400"/>
            </a:xfrm>
            <a:prstGeom prst="line">
              <a:avLst/>
            </a:prstGeom>
            <a:noFill/>
            <a:ln w="12700">
              <a:solidFill>
                <a:schemeClr val="accent1"/>
              </a:solidFill>
              <a:round/>
              <a:tailEnd type="triangle" w="med" len="med"/>
            </a:ln>
            <a:effectLst/>
          </p:spPr>
          <p:txBody>
            <a:bodyPr/>
            <a:lstStyle/>
            <a:p>
              <a:endParaRPr lang="en-US"/>
            </a:p>
          </p:txBody>
        </p:sp>
        <p:sp>
          <p:nvSpPr>
            <p:cNvPr id="249" name="Rectangle 60"/>
            <p:cNvSpPr>
              <a:spLocks noChangeArrowheads="1"/>
            </p:cNvSpPr>
            <p:nvPr/>
          </p:nvSpPr>
          <p:spPr bwMode="auto">
            <a:xfrm>
              <a:off x="6553200" y="25908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250" name="Rectangle 61"/>
            <p:cNvSpPr>
              <a:spLocks noChangeArrowheads="1"/>
            </p:cNvSpPr>
            <p:nvPr/>
          </p:nvSpPr>
          <p:spPr bwMode="auto">
            <a:xfrm>
              <a:off x="78486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251" name="Line 62"/>
            <p:cNvSpPr>
              <a:spLocks noChangeShapeType="1"/>
            </p:cNvSpPr>
            <p:nvPr/>
          </p:nvSpPr>
          <p:spPr bwMode="auto">
            <a:xfrm>
              <a:off x="7543800" y="5181600"/>
              <a:ext cx="0" cy="304800"/>
            </a:xfrm>
            <a:prstGeom prst="line">
              <a:avLst/>
            </a:prstGeom>
            <a:noFill/>
            <a:ln w="12700">
              <a:solidFill>
                <a:schemeClr val="accent1"/>
              </a:solidFill>
              <a:round/>
              <a:headEnd type="triangle" w="med" len="med"/>
            </a:ln>
            <a:effectLst/>
          </p:spPr>
          <p:txBody>
            <a:bodyPr/>
            <a:lstStyle/>
            <a:p>
              <a:endParaRPr lang="en-US"/>
            </a:p>
          </p:txBody>
        </p:sp>
        <p:sp>
          <p:nvSpPr>
            <p:cNvPr id="252" name="Line 63"/>
            <p:cNvSpPr>
              <a:spLocks noChangeShapeType="1"/>
            </p:cNvSpPr>
            <p:nvPr/>
          </p:nvSpPr>
          <p:spPr bwMode="auto">
            <a:xfrm>
              <a:off x="3276600" y="6629400"/>
              <a:ext cx="5715000" cy="0"/>
            </a:xfrm>
            <a:prstGeom prst="line">
              <a:avLst/>
            </a:prstGeom>
            <a:noFill/>
            <a:ln w="28575">
              <a:solidFill>
                <a:schemeClr val="tx1"/>
              </a:solidFill>
              <a:round/>
            </a:ln>
            <a:effectLst/>
          </p:spPr>
          <p:txBody>
            <a:bodyPr/>
            <a:lstStyle/>
            <a:p>
              <a:endParaRPr lang="en-US"/>
            </a:p>
          </p:txBody>
        </p:sp>
        <p:sp>
          <p:nvSpPr>
            <p:cNvPr id="253" name="Line 64"/>
            <p:cNvSpPr>
              <a:spLocks noChangeShapeType="1"/>
            </p:cNvSpPr>
            <p:nvPr/>
          </p:nvSpPr>
          <p:spPr bwMode="auto">
            <a:xfrm>
              <a:off x="5054600" y="5334000"/>
              <a:ext cx="1600200" cy="0"/>
            </a:xfrm>
            <a:prstGeom prst="line">
              <a:avLst/>
            </a:prstGeom>
            <a:noFill/>
            <a:ln w="28575">
              <a:solidFill>
                <a:schemeClr val="tx1"/>
              </a:solidFill>
              <a:round/>
            </a:ln>
            <a:effectLst/>
          </p:spPr>
          <p:txBody>
            <a:bodyPr/>
            <a:lstStyle/>
            <a:p>
              <a:endParaRPr lang="en-US"/>
            </a:p>
          </p:txBody>
        </p:sp>
        <p:sp>
          <p:nvSpPr>
            <p:cNvPr id="254" name="Line 65"/>
            <p:cNvSpPr>
              <a:spLocks noChangeShapeType="1"/>
            </p:cNvSpPr>
            <p:nvPr/>
          </p:nvSpPr>
          <p:spPr bwMode="auto">
            <a:xfrm>
              <a:off x="4811713" y="5715000"/>
              <a:ext cx="381000" cy="0"/>
            </a:xfrm>
            <a:prstGeom prst="line">
              <a:avLst/>
            </a:prstGeom>
            <a:noFill/>
            <a:ln w="28575">
              <a:solidFill>
                <a:schemeClr val="tx1"/>
              </a:solidFill>
              <a:round/>
            </a:ln>
            <a:effectLst/>
          </p:spPr>
          <p:txBody>
            <a:bodyPr/>
            <a:lstStyle/>
            <a:p>
              <a:endParaRPr lang="en-US"/>
            </a:p>
          </p:txBody>
        </p:sp>
        <p:sp>
          <p:nvSpPr>
            <p:cNvPr id="255" name="Oval 66"/>
            <p:cNvSpPr>
              <a:spLocks noChangeArrowheads="1"/>
            </p:cNvSpPr>
            <p:nvPr/>
          </p:nvSpPr>
          <p:spPr bwMode="auto">
            <a:xfrm>
              <a:off x="4202113" y="5334000"/>
              <a:ext cx="609600" cy="838200"/>
            </a:xfrm>
            <a:prstGeom prst="ellipse">
              <a:avLst/>
            </a:prstGeom>
            <a:noFill/>
            <a:ln w="12700">
              <a:solidFill>
                <a:schemeClr val="tx1"/>
              </a:solidFill>
              <a:round/>
            </a:ln>
            <a:effectLst/>
          </p:spPr>
          <p:txBody>
            <a:bodyPr wrap="none" anchor="ctr"/>
            <a:lstStyle/>
            <a:p>
              <a:endParaRPr lang="en-US"/>
            </a:p>
          </p:txBody>
        </p:sp>
        <p:sp>
          <p:nvSpPr>
            <p:cNvPr id="256" name="Rectangle 67"/>
            <p:cNvSpPr>
              <a:spLocks noChangeArrowheads="1"/>
            </p:cNvSpPr>
            <p:nvPr/>
          </p:nvSpPr>
          <p:spPr bwMode="auto">
            <a:xfrm>
              <a:off x="4252913" y="54864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257" name="Line 68"/>
            <p:cNvSpPr>
              <a:spLocks noChangeShapeType="1"/>
            </p:cNvSpPr>
            <p:nvPr/>
          </p:nvSpPr>
          <p:spPr bwMode="auto">
            <a:xfrm>
              <a:off x="2638425" y="5715000"/>
              <a:ext cx="1563688" cy="0"/>
            </a:xfrm>
            <a:prstGeom prst="line">
              <a:avLst/>
            </a:prstGeom>
            <a:noFill/>
            <a:ln w="28575">
              <a:solidFill>
                <a:schemeClr val="tx1"/>
              </a:solidFill>
              <a:round/>
            </a:ln>
            <a:effectLst/>
          </p:spPr>
          <p:txBody>
            <a:bodyPr/>
            <a:lstStyle/>
            <a:p>
              <a:endParaRPr lang="en-US"/>
            </a:p>
          </p:txBody>
        </p:sp>
        <p:sp>
          <p:nvSpPr>
            <p:cNvPr id="258" name="Line 69"/>
            <p:cNvSpPr>
              <a:spLocks noChangeShapeType="1"/>
            </p:cNvSpPr>
            <p:nvPr/>
          </p:nvSpPr>
          <p:spPr bwMode="auto">
            <a:xfrm>
              <a:off x="3871913" y="5638800"/>
              <a:ext cx="76200" cy="152400"/>
            </a:xfrm>
            <a:prstGeom prst="line">
              <a:avLst/>
            </a:prstGeom>
            <a:noFill/>
            <a:ln w="12700">
              <a:solidFill>
                <a:schemeClr val="tx1"/>
              </a:solidFill>
              <a:round/>
            </a:ln>
            <a:effectLst/>
          </p:spPr>
          <p:txBody>
            <a:bodyPr/>
            <a:lstStyle/>
            <a:p>
              <a:endParaRPr lang="en-US"/>
            </a:p>
          </p:txBody>
        </p:sp>
        <p:sp>
          <p:nvSpPr>
            <p:cNvPr id="259" name="Line 70"/>
            <p:cNvSpPr>
              <a:spLocks noChangeShapeType="1"/>
            </p:cNvSpPr>
            <p:nvPr/>
          </p:nvSpPr>
          <p:spPr bwMode="auto">
            <a:xfrm>
              <a:off x="4887913" y="5638800"/>
              <a:ext cx="76200" cy="152400"/>
            </a:xfrm>
            <a:prstGeom prst="line">
              <a:avLst/>
            </a:prstGeom>
            <a:noFill/>
            <a:ln w="12700">
              <a:solidFill>
                <a:schemeClr val="tx1"/>
              </a:solidFill>
              <a:round/>
            </a:ln>
            <a:effectLst/>
          </p:spPr>
          <p:txBody>
            <a:bodyPr/>
            <a:lstStyle/>
            <a:p>
              <a:endParaRPr lang="en-US"/>
            </a:p>
          </p:txBody>
        </p:sp>
        <p:sp>
          <p:nvSpPr>
            <p:cNvPr id="260" name="Text Box 71"/>
            <p:cNvSpPr txBox="1">
              <a:spLocks noChangeArrowheads="1"/>
            </p:cNvSpPr>
            <p:nvPr/>
          </p:nvSpPr>
          <p:spPr bwMode="auto">
            <a:xfrm>
              <a:off x="3871913" y="5715000"/>
              <a:ext cx="361950" cy="294986"/>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261" name="Text Box 72"/>
            <p:cNvSpPr txBox="1">
              <a:spLocks noChangeArrowheads="1"/>
            </p:cNvSpPr>
            <p:nvPr/>
          </p:nvSpPr>
          <p:spPr bwMode="auto">
            <a:xfrm>
              <a:off x="4876800" y="5715000"/>
              <a:ext cx="361950" cy="294986"/>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262" name="Line 73"/>
            <p:cNvSpPr>
              <a:spLocks noChangeShapeType="1"/>
            </p:cNvSpPr>
            <p:nvPr/>
          </p:nvSpPr>
          <p:spPr bwMode="auto">
            <a:xfrm>
              <a:off x="5054600" y="4724400"/>
              <a:ext cx="0" cy="609600"/>
            </a:xfrm>
            <a:prstGeom prst="line">
              <a:avLst/>
            </a:prstGeom>
            <a:noFill/>
            <a:ln w="28575">
              <a:solidFill>
                <a:schemeClr val="tx1"/>
              </a:solidFill>
              <a:round/>
            </a:ln>
            <a:effectLst/>
          </p:spPr>
          <p:txBody>
            <a:bodyPr/>
            <a:lstStyle/>
            <a:p>
              <a:endParaRPr lang="en-US"/>
            </a:p>
          </p:txBody>
        </p:sp>
        <p:sp>
          <p:nvSpPr>
            <p:cNvPr id="263" name="Line 74"/>
            <p:cNvSpPr>
              <a:spLocks noChangeShapeType="1"/>
            </p:cNvSpPr>
            <p:nvPr/>
          </p:nvSpPr>
          <p:spPr bwMode="auto">
            <a:xfrm>
              <a:off x="8382000" y="4876800"/>
              <a:ext cx="0" cy="990600"/>
            </a:xfrm>
            <a:prstGeom prst="line">
              <a:avLst/>
            </a:prstGeom>
            <a:noFill/>
            <a:ln w="28575">
              <a:solidFill>
                <a:schemeClr val="tx1"/>
              </a:solidFill>
              <a:round/>
            </a:ln>
            <a:effectLst/>
          </p:spPr>
          <p:txBody>
            <a:bodyPr/>
            <a:lstStyle/>
            <a:p>
              <a:endParaRPr lang="en-US"/>
            </a:p>
          </p:txBody>
        </p:sp>
        <p:sp>
          <p:nvSpPr>
            <p:cNvPr id="264" name="Line 75"/>
            <p:cNvSpPr>
              <a:spLocks noChangeShapeType="1"/>
            </p:cNvSpPr>
            <p:nvPr/>
          </p:nvSpPr>
          <p:spPr bwMode="auto">
            <a:xfrm>
              <a:off x="5181600" y="5105400"/>
              <a:ext cx="177800" cy="0"/>
            </a:xfrm>
            <a:prstGeom prst="line">
              <a:avLst/>
            </a:prstGeom>
            <a:noFill/>
            <a:ln w="28575">
              <a:solidFill>
                <a:schemeClr val="tx1"/>
              </a:solidFill>
              <a:round/>
              <a:tailEnd type="triangle" w="med" len="med"/>
            </a:ln>
            <a:effectLst/>
          </p:spPr>
          <p:txBody>
            <a:bodyPr/>
            <a:lstStyle/>
            <a:p>
              <a:endParaRPr lang="en-US"/>
            </a:p>
          </p:txBody>
        </p:sp>
        <p:sp>
          <p:nvSpPr>
            <p:cNvPr id="265" name="Line 76"/>
            <p:cNvSpPr>
              <a:spLocks noChangeShapeType="1"/>
            </p:cNvSpPr>
            <p:nvPr/>
          </p:nvSpPr>
          <p:spPr bwMode="auto">
            <a:xfrm>
              <a:off x="3276600" y="5029200"/>
              <a:ext cx="254000" cy="0"/>
            </a:xfrm>
            <a:prstGeom prst="line">
              <a:avLst/>
            </a:prstGeom>
            <a:noFill/>
            <a:ln w="28575">
              <a:solidFill>
                <a:schemeClr val="tx1"/>
              </a:solidFill>
              <a:round/>
              <a:tailEnd type="triangle" w="med" len="med"/>
            </a:ln>
            <a:effectLst/>
          </p:spPr>
          <p:txBody>
            <a:bodyPr/>
            <a:lstStyle/>
            <a:p>
              <a:endParaRPr lang="en-US"/>
            </a:p>
          </p:txBody>
        </p:sp>
        <p:sp>
          <p:nvSpPr>
            <p:cNvPr id="266" name="AutoShape 77"/>
            <p:cNvSpPr>
              <a:spLocks noChangeArrowheads="1"/>
            </p:cNvSpPr>
            <p:nvPr/>
          </p:nvSpPr>
          <p:spPr bwMode="auto">
            <a:xfrm rot="-5400000">
              <a:off x="8382000" y="4572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67" name="Line 78"/>
            <p:cNvSpPr>
              <a:spLocks noChangeShapeType="1"/>
            </p:cNvSpPr>
            <p:nvPr/>
          </p:nvSpPr>
          <p:spPr bwMode="auto">
            <a:xfrm>
              <a:off x="8839200" y="4648200"/>
              <a:ext cx="152400" cy="0"/>
            </a:xfrm>
            <a:prstGeom prst="line">
              <a:avLst/>
            </a:prstGeom>
            <a:noFill/>
            <a:ln w="28575">
              <a:solidFill>
                <a:schemeClr val="tx1"/>
              </a:solidFill>
              <a:round/>
            </a:ln>
            <a:effectLst/>
          </p:spPr>
          <p:txBody>
            <a:bodyPr/>
            <a:lstStyle/>
            <a:p>
              <a:endParaRPr lang="en-US"/>
            </a:p>
          </p:txBody>
        </p:sp>
        <p:sp>
          <p:nvSpPr>
            <p:cNvPr id="268" name="AutoShape 79"/>
            <p:cNvSpPr>
              <a:spLocks noChangeArrowheads="1"/>
            </p:cNvSpPr>
            <p:nvPr/>
          </p:nvSpPr>
          <p:spPr bwMode="auto">
            <a:xfrm rot="-5400000">
              <a:off x="5092700" y="47625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69" name="Line 80"/>
            <p:cNvSpPr>
              <a:spLocks noChangeShapeType="1"/>
            </p:cNvSpPr>
            <p:nvPr/>
          </p:nvSpPr>
          <p:spPr bwMode="auto">
            <a:xfrm>
              <a:off x="5588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70" name="Line 81"/>
            <p:cNvSpPr>
              <a:spLocks noChangeShapeType="1"/>
            </p:cNvSpPr>
            <p:nvPr/>
          </p:nvSpPr>
          <p:spPr bwMode="auto">
            <a:xfrm>
              <a:off x="3276600" y="5029200"/>
              <a:ext cx="0" cy="1600200"/>
            </a:xfrm>
            <a:prstGeom prst="line">
              <a:avLst/>
            </a:prstGeom>
            <a:noFill/>
            <a:ln w="28575">
              <a:solidFill>
                <a:schemeClr val="tx1"/>
              </a:solidFill>
              <a:round/>
            </a:ln>
            <a:effectLst/>
          </p:spPr>
          <p:txBody>
            <a:bodyPr/>
            <a:lstStyle/>
            <a:p>
              <a:endParaRPr lang="en-US"/>
            </a:p>
          </p:txBody>
        </p:sp>
        <p:sp>
          <p:nvSpPr>
            <p:cNvPr id="271" name="Line 82"/>
            <p:cNvSpPr>
              <a:spLocks noChangeShapeType="1"/>
            </p:cNvSpPr>
            <p:nvPr/>
          </p:nvSpPr>
          <p:spPr bwMode="auto">
            <a:xfrm>
              <a:off x="8686800" y="2667000"/>
              <a:ext cx="0" cy="1752600"/>
            </a:xfrm>
            <a:prstGeom prst="line">
              <a:avLst/>
            </a:prstGeom>
            <a:noFill/>
            <a:ln w="12700">
              <a:solidFill>
                <a:schemeClr val="accent1"/>
              </a:solidFill>
              <a:round/>
              <a:tailEnd type="triangle" w="med" len="med"/>
            </a:ln>
            <a:effectLst/>
          </p:spPr>
          <p:txBody>
            <a:bodyPr/>
            <a:lstStyle/>
            <a:p>
              <a:endParaRPr lang="en-US"/>
            </a:p>
          </p:txBody>
        </p:sp>
        <p:sp>
          <p:nvSpPr>
            <p:cNvPr id="272" name="Rectangle 83"/>
            <p:cNvSpPr>
              <a:spLocks noChangeArrowheads="1"/>
            </p:cNvSpPr>
            <p:nvPr/>
          </p:nvSpPr>
          <p:spPr bwMode="auto">
            <a:xfrm>
              <a:off x="71628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273" name="Rectangle 84"/>
            <p:cNvSpPr>
              <a:spLocks noChangeArrowheads="1"/>
            </p:cNvSpPr>
            <p:nvPr/>
          </p:nvSpPr>
          <p:spPr bwMode="auto">
            <a:xfrm>
              <a:off x="4343400" y="2743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274" name="Oval 85"/>
            <p:cNvSpPr>
              <a:spLocks noChangeArrowheads="1"/>
            </p:cNvSpPr>
            <p:nvPr/>
          </p:nvSpPr>
          <p:spPr bwMode="auto">
            <a:xfrm>
              <a:off x="5410200" y="1752600"/>
              <a:ext cx="457200" cy="533400"/>
            </a:xfrm>
            <a:prstGeom prst="ellipse">
              <a:avLst/>
            </a:prstGeom>
            <a:noFill/>
            <a:ln w="12700">
              <a:solidFill>
                <a:schemeClr val="tx1"/>
              </a:solidFill>
              <a:round/>
            </a:ln>
            <a:effectLst/>
          </p:spPr>
          <p:txBody>
            <a:bodyPr wrap="none" anchor="ctr"/>
            <a:lstStyle/>
            <a:p>
              <a:endParaRPr lang="en-US"/>
            </a:p>
          </p:txBody>
        </p:sp>
        <p:sp>
          <p:nvSpPr>
            <p:cNvPr id="275" name="Rectangle 86"/>
            <p:cNvSpPr>
              <a:spLocks noChangeArrowheads="1"/>
            </p:cNvSpPr>
            <p:nvPr/>
          </p:nvSpPr>
          <p:spPr bwMode="auto">
            <a:xfrm>
              <a:off x="5410200" y="17526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276" name="Line 87"/>
            <p:cNvSpPr>
              <a:spLocks noChangeShapeType="1"/>
            </p:cNvSpPr>
            <p:nvPr/>
          </p:nvSpPr>
          <p:spPr bwMode="auto">
            <a:xfrm>
              <a:off x="5181600" y="2057400"/>
              <a:ext cx="228600" cy="0"/>
            </a:xfrm>
            <a:prstGeom prst="line">
              <a:avLst/>
            </a:prstGeom>
            <a:noFill/>
            <a:ln w="28575">
              <a:solidFill>
                <a:schemeClr val="tx1"/>
              </a:solidFill>
              <a:round/>
              <a:tailEnd type="triangle" w="med" len="med"/>
            </a:ln>
            <a:effectLst/>
          </p:spPr>
          <p:txBody>
            <a:bodyPr/>
            <a:lstStyle/>
            <a:p>
              <a:endParaRPr lang="en-US"/>
            </a:p>
          </p:txBody>
        </p:sp>
        <p:sp>
          <p:nvSpPr>
            <p:cNvPr id="277" name="Line 88"/>
            <p:cNvSpPr>
              <a:spLocks noChangeShapeType="1"/>
            </p:cNvSpPr>
            <p:nvPr/>
          </p:nvSpPr>
          <p:spPr bwMode="auto">
            <a:xfrm>
              <a:off x="4419600" y="1600200"/>
              <a:ext cx="1690688" cy="0"/>
            </a:xfrm>
            <a:prstGeom prst="line">
              <a:avLst/>
            </a:prstGeom>
            <a:noFill/>
            <a:ln w="28575">
              <a:solidFill>
                <a:schemeClr val="tx1"/>
              </a:solidFill>
              <a:round/>
              <a:tailEnd type="triangle" w="med" len="med"/>
            </a:ln>
            <a:effectLst/>
          </p:spPr>
          <p:txBody>
            <a:bodyPr/>
            <a:lstStyle/>
            <a:p>
              <a:endParaRPr lang="en-US"/>
            </a:p>
          </p:txBody>
        </p:sp>
        <p:grpSp>
          <p:nvGrpSpPr>
            <p:cNvPr id="278" name="Group 89"/>
            <p:cNvGrpSpPr/>
            <p:nvPr/>
          </p:nvGrpSpPr>
          <p:grpSpPr bwMode="auto">
            <a:xfrm>
              <a:off x="6096000" y="1295400"/>
              <a:ext cx="381000" cy="914400"/>
              <a:chOff x="1392" y="2880"/>
              <a:chExt cx="288" cy="480"/>
            </a:xfrm>
          </p:grpSpPr>
          <p:sp>
            <p:nvSpPr>
              <p:cNvPr id="279"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280"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281"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282"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283"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284"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285"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286" name="Text Box 97"/>
            <p:cNvSpPr txBox="1">
              <a:spLocks noChangeArrowheads="1"/>
            </p:cNvSpPr>
            <p:nvPr/>
          </p:nvSpPr>
          <p:spPr bwMode="auto">
            <a:xfrm>
              <a:off x="6096000" y="1600200"/>
              <a:ext cx="499110" cy="294986"/>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287" name="Line 98"/>
            <p:cNvSpPr>
              <a:spLocks noChangeShapeType="1"/>
            </p:cNvSpPr>
            <p:nvPr/>
          </p:nvSpPr>
          <p:spPr bwMode="auto">
            <a:xfrm>
              <a:off x="5853113" y="2057400"/>
              <a:ext cx="228600" cy="0"/>
            </a:xfrm>
            <a:prstGeom prst="line">
              <a:avLst/>
            </a:prstGeom>
            <a:noFill/>
            <a:ln w="28575">
              <a:solidFill>
                <a:schemeClr val="tx1"/>
              </a:solidFill>
              <a:round/>
              <a:tailEnd type="triangle" w="med" len="med"/>
            </a:ln>
            <a:effectLst/>
          </p:spPr>
          <p:txBody>
            <a:bodyPr/>
            <a:lstStyle/>
            <a:p>
              <a:endParaRPr lang="en-US"/>
            </a:p>
          </p:txBody>
        </p:sp>
        <p:sp>
          <p:nvSpPr>
            <p:cNvPr id="288" name="Line 99"/>
            <p:cNvSpPr>
              <a:spLocks noChangeShapeType="1"/>
            </p:cNvSpPr>
            <p:nvPr/>
          </p:nvSpPr>
          <p:spPr bwMode="auto">
            <a:xfrm>
              <a:off x="6477000" y="1752600"/>
              <a:ext cx="228600" cy="0"/>
            </a:xfrm>
            <a:prstGeom prst="line">
              <a:avLst/>
            </a:prstGeom>
            <a:noFill/>
            <a:ln w="28575">
              <a:solidFill>
                <a:schemeClr val="tx1"/>
              </a:solidFill>
              <a:round/>
              <a:tailEnd type="triangle" w="med" len="med"/>
            </a:ln>
            <a:effectLst/>
          </p:spPr>
          <p:txBody>
            <a:bodyPr/>
            <a:lstStyle/>
            <a:p>
              <a:endParaRPr lang="en-US"/>
            </a:p>
          </p:txBody>
        </p:sp>
        <p:sp>
          <p:nvSpPr>
            <p:cNvPr id="289" name="Line 100"/>
            <p:cNvSpPr>
              <a:spLocks noChangeShapeType="1"/>
            </p:cNvSpPr>
            <p:nvPr/>
          </p:nvSpPr>
          <p:spPr bwMode="auto">
            <a:xfrm>
              <a:off x="838200" y="1219200"/>
              <a:ext cx="0" cy="3276600"/>
            </a:xfrm>
            <a:prstGeom prst="line">
              <a:avLst/>
            </a:prstGeom>
            <a:noFill/>
            <a:ln w="28575">
              <a:solidFill>
                <a:schemeClr val="tx1"/>
              </a:solidFill>
              <a:round/>
            </a:ln>
            <a:effectLst/>
          </p:spPr>
          <p:txBody>
            <a:bodyPr/>
            <a:lstStyle/>
            <a:p>
              <a:endParaRPr lang="en-US"/>
            </a:p>
          </p:txBody>
        </p:sp>
        <p:sp>
          <p:nvSpPr>
            <p:cNvPr id="290" name="AutoShape 101"/>
            <p:cNvSpPr>
              <a:spLocks noChangeArrowheads="1"/>
            </p:cNvSpPr>
            <p:nvPr/>
          </p:nvSpPr>
          <p:spPr bwMode="auto">
            <a:xfrm rot="-5400000">
              <a:off x="6400800" y="13716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91" name="Line 102"/>
            <p:cNvSpPr>
              <a:spLocks noChangeShapeType="1"/>
            </p:cNvSpPr>
            <p:nvPr/>
          </p:nvSpPr>
          <p:spPr bwMode="auto">
            <a:xfrm>
              <a:off x="5181600" y="1219200"/>
              <a:ext cx="1524000" cy="0"/>
            </a:xfrm>
            <a:prstGeom prst="line">
              <a:avLst/>
            </a:prstGeom>
            <a:noFill/>
            <a:ln w="28575">
              <a:solidFill>
                <a:schemeClr val="tx1"/>
              </a:solidFill>
              <a:round/>
              <a:tailEnd type="triangle" w="med" len="med"/>
            </a:ln>
            <a:effectLst/>
          </p:spPr>
          <p:txBody>
            <a:bodyPr/>
            <a:lstStyle/>
            <a:p>
              <a:endParaRPr lang="en-US"/>
            </a:p>
          </p:txBody>
        </p:sp>
        <p:sp>
          <p:nvSpPr>
            <p:cNvPr id="292" name="Line 103"/>
            <p:cNvSpPr>
              <a:spLocks noChangeShapeType="1"/>
            </p:cNvSpPr>
            <p:nvPr/>
          </p:nvSpPr>
          <p:spPr bwMode="auto">
            <a:xfrm>
              <a:off x="5181600" y="1219200"/>
              <a:ext cx="0" cy="381000"/>
            </a:xfrm>
            <a:prstGeom prst="line">
              <a:avLst/>
            </a:prstGeom>
            <a:noFill/>
            <a:ln w="28575">
              <a:solidFill>
                <a:schemeClr val="tx1"/>
              </a:solidFill>
              <a:round/>
            </a:ln>
            <a:effectLst/>
          </p:spPr>
          <p:txBody>
            <a:bodyPr/>
            <a:lstStyle/>
            <a:p>
              <a:endParaRPr lang="en-US"/>
            </a:p>
          </p:txBody>
        </p:sp>
        <p:sp>
          <p:nvSpPr>
            <p:cNvPr id="293" name="Line 104"/>
            <p:cNvSpPr>
              <a:spLocks noChangeShapeType="1"/>
            </p:cNvSpPr>
            <p:nvPr/>
          </p:nvSpPr>
          <p:spPr bwMode="auto">
            <a:xfrm>
              <a:off x="6934200" y="1524000"/>
              <a:ext cx="381000" cy="0"/>
            </a:xfrm>
            <a:prstGeom prst="line">
              <a:avLst/>
            </a:prstGeom>
            <a:noFill/>
            <a:ln w="28575">
              <a:solidFill>
                <a:schemeClr val="tx1"/>
              </a:solidFill>
              <a:round/>
              <a:tailEnd type="triangle" w="med" len="med"/>
            </a:ln>
            <a:effectLst/>
          </p:spPr>
          <p:txBody>
            <a:bodyPr/>
            <a:lstStyle/>
            <a:p>
              <a:endParaRPr lang="en-US"/>
            </a:p>
          </p:txBody>
        </p:sp>
        <p:sp>
          <p:nvSpPr>
            <p:cNvPr id="294" name="Line 105"/>
            <p:cNvSpPr>
              <a:spLocks noChangeShapeType="1"/>
            </p:cNvSpPr>
            <p:nvPr/>
          </p:nvSpPr>
          <p:spPr bwMode="auto">
            <a:xfrm>
              <a:off x="6858000" y="1752600"/>
              <a:ext cx="0" cy="533400"/>
            </a:xfrm>
            <a:prstGeom prst="line">
              <a:avLst/>
            </a:prstGeom>
            <a:noFill/>
            <a:ln w="12700">
              <a:solidFill>
                <a:schemeClr val="accent1"/>
              </a:solidFill>
              <a:round/>
              <a:headEnd type="triangle" w="med" len="med"/>
            </a:ln>
            <a:effectLst/>
          </p:spPr>
          <p:txBody>
            <a:bodyPr/>
            <a:lstStyle/>
            <a:p>
              <a:endParaRPr lang="en-US"/>
            </a:p>
          </p:txBody>
        </p:sp>
        <p:sp>
          <p:nvSpPr>
            <p:cNvPr id="295" name="Rectangle 106"/>
            <p:cNvSpPr>
              <a:spLocks noChangeArrowheads="1"/>
            </p:cNvSpPr>
            <p:nvPr/>
          </p:nvSpPr>
          <p:spPr bwMode="auto">
            <a:xfrm>
              <a:off x="68580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296" name="Line 107"/>
            <p:cNvSpPr>
              <a:spLocks noChangeShapeType="1"/>
            </p:cNvSpPr>
            <p:nvPr/>
          </p:nvSpPr>
          <p:spPr bwMode="auto">
            <a:xfrm>
              <a:off x="66294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97" name="AutoShape 108"/>
            <p:cNvSpPr>
              <a:spLocks noChangeArrowheads="1"/>
            </p:cNvSpPr>
            <p:nvPr/>
          </p:nvSpPr>
          <p:spPr bwMode="auto">
            <a:xfrm rot="-5400000">
              <a:off x="2933700" y="45339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98" name="Line 109"/>
            <p:cNvSpPr>
              <a:spLocks noChangeShapeType="1"/>
            </p:cNvSpPr>
            <p:nvPr/>
          </p:nvSpPr>
          <p:spPr bwMode="auto">
            <a:xfrm>
              <a:off x="3352800" y="4648200"/>
              <a:ext cx="152400" cy="0"/>
            </a:xfrm>
            <a:prstGeom prst="line">
              <a:avLst/>
            </a:prstGeom>
            <a:noFill/>
            <a:ln w="19050">
              <a:solidFill>
                <a:schemeClr val="tx1"/>
              </a:solidFill>
              <a:round/>
              <a:tailEnd type="triangle" w="med" len="med"/>
            </a:ln>
            <a:effectLst/>
          </p:spPr>
          <p:txBody>
            <a:bodyPr/>
            <a:lstStyle/>
            <a:p>
              <a:endParaRPr lang="en-US"/>
            </a:p>
          </p:txBody>
        </p:sp>
        <p:sp>
          <p:nvSpPr>
            <p:cNvPr id="299" name="Line 110"/>
            <p:cNvSpPr>
              <a:spLocks noChangeShapeType="1"/>
            </p:cNvSpPr>
            <p:nvPr/>
          </p:nvSpPr>
          <p:spPr bwMode="auto">
            <a:xfrm>
              <a:off x="2957513" y="4267200"/>
              <a:ext cx="0" cy="228600"/>
            </a:xfrm>
            <a:prstGeom prst="line">
              <a:avLst/>
            </a:prstGeom>
            <a:noFill/>
            <a:ln w="19050">
              <a:solidFill>
                <a:schemeClr val="tx1"/>
              </a:solidFill>
              <a:round/>
            </a:ln>
            <a:effectLst/>
          </p:spPr>
          <p:txBody>
            <a:bodyPr/>
            <a:lstStyle/>
            <a:p>
              <a:endParaRPr lang="en-US"/>
            </a:p>
          </p:txBody>
        </p:sp>
        <p:sp>
          <p:nvSpPr>
            <p:cNvPr id="300" name="Line 111"/>
            <p:cNvSpPr>
              <a:spLocks noChangeShapeType="1"/>
            </p:cNvSpPr>
            <p:nvPr/>
          </p:nvSpPr>
          <p:spPr bwMode="auto">
            <a:xfrm>
              <a:off x="2957513" y="4495800"/>
              <a:ext cx="166687" cy="0"/>
            </a:xfrm>
            <a:prstGeom prst="line">
              <a:avLst/>
            </a:prstGeom>
            <a:noFill/>
            <a:ln w="19050">
              <a:solidFill>
                <a:schemeClr val="tx1"/>
              </a:solidFill>
              <a:round/>
              <a:tailEnd type="triangle" w="med" len="med"/>
            </a:ln>
            <a:effectLst/>
          </p:spPr>
          <p:txBody>
            <a:bodyPr/>
            <a:lstStyle/>
            <a:p>
              <a:endParaRPr lang="en-US"/>
            </a:p>
          </p:txBody>
        </p:sp>
        <p:sp>
          <p:nvSpPr>
            <p:cNvPr id="301" name="Line 112"/>
            <p:cNvSpPr>
              <a:spLocks noChangeShapeType="1"/>
            </p:cNvSpPr>
            <p:nvPr/>
          </p:nvSpPr>
          <p:spPr bwMode="auto">
            <a:xfrm>
              <a:off x="3200400" y="3124200"/>
              <a:ext cx="0" cy="1295400"/>
            </a:xfrm>
            <a:prstGeom prst="line">
              <a:avLst/>
            </a:prstGeom>
            <a:noFill/>
            <a:ln w="12700">
              <a:solidFill>
                <a:schemeClr val="accent1"/>
              </a:solidFill>
              <a:round/>
              <a:tailEnd type="triangle" w="med" len="med"/>
            </a:ln>
            <a:effectLst/>
          </p:spPr>
          <p:txBody>
            <a:bodyPr/>
            <a:lstStyle/>
            <a:p>
              <a:endParaRPr lang="en-US"/>
            </a:p>
          </p:txBody>
        </p:sp>
        <p:sp>
          <p:nvSpPr>
            <p:cNvPr id="302" name="Rectangle 113"/>
            <p:cNvSpPr>
              <a:spLocks noChangeArrowheads="1"/>
            </p:cNvSpPr>
            <p:nvPr/>
          </p:nvSpPr>
          <p:spPr bwMode="auto">
            <a:xfrm>
              <a:off x="2667000" y="3276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303" name="Oval 114"/>
            <p:cNvSpPr>
              <a:spLocks noChangeArrowheads="1"/>
            </p:cNvSpPr>
            <p:nvPr/>
          </p:nvSpPr>
          <p:spPr bwMode="auto">
            <a:xfrm>
              <a:off x="5791200" y="5410200"/>
              <a:ext cx="609600" cy="762000"/>
            </a:xfrm>
            <a:prstGeom prst="ellipse">
              <a:avLst/>
            </a:prstGeom>
            <a:noFill/>
            <a:ln w="12700">
              <a:solidFill>
                <a:schemeClr val="accent1"/>
              </a:solidFill>
              <a:round/>
            </a:ln>
            <a:effectLst/>
          </p:spPr>
          <p:txBody>
            <a:bodyPr wrap="none" anchor="ctr"/>
            <a:lstStyle/>
            <a:p>
              <a:endParaRPr lang="en-US"/>
            </a:p>
          </p:txBody>
        </p:sp>
        <p:sp>
          <p:nvSpPr>
            <p:cNvPr id="304" name="Rectangle 115"/>
            <p:cNvSpPr>
              <a:spLocks noChangeArrowheads="1"/>
            </p:cNvSpPr>
            <p:nvPr/>
          </p:nvSpPr>
          <p:spPr bwMode="auto">
            <a:xfrm>
              <a:off x="5867400" y="55626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305" name="Line 116"/>
            <p:cNvSpPr>
              <a:spLocks noChangeShapeType="1"/>
            </p:cNvSpPr>
            <p:nvPr/>
          </p:nvSpPr>
          <p:spPr bwMode="auto">
            <a:xfrm>
              <a:off x="3657600" y="6324600"/>
              <a:ext cx="1905000" cy="0"/>
            </a:xfrm>
            <a:prstGeom prst="line">
              <a:avLst/>
            </a:prstGeom>
            <a:noFill/>
            <a:ln w="19050">
              <a:solidFill>
                <a:schemeClr val="tx1"/>
              </a:solidFill>
              <a:round/>
            </a:ln>
            <a:effectLst/>
          </p:spPr>
          <p:txBody>
            <a:bodyPr/>
            <a:lstStyle/>
            <a:p>
              <a:endParaRPr lang="en-US"/>
            </a:p>
          </p:txBody>
        </p:sp>
        <p:sp>
          <p:nvSpPr>
            <p:cNvPr id="306" name="Line 117"/>
            <p:cNvSpPr>
              <a:spLocks noChangeShapeType="1"/>
            </p:cNvSpPr>
            <p:nvPr/>
          </p:nvSpPr>
          <p:spPr bwMode="auto">
            <a:xfrm>
              <a:off x="5548313" y="5638800"/>
              <a:ext cx="228600" cy="0"/>
            </a:xfrm>
            <a:prstGeom prst="line">
              <a:avLst/>
            </a:prstGeom>
            <a:noFill/>
            <a:ln w="19050">
              <a:solidFill>
                <a:schemeClr val="tx1"/>
              </a:solidFill>
              <a:round/>
              <a:tailEnd type="triangle" w="med" len="med"/>
            </a:ln>
            <a:effectLst/>
          </p:spPr>
          <p:txBody>
            <a:bodyPr/>
            <a:lstStyle/>
            <a:p>
              <a:endParaRPr lang="en-US"/>
            </a:p>
          </p:txBody>
        </p:sp>
        <p:sp>
          <p:nvSpPr>
            <p:cNvPr id="307" name="Rectangle 118"/>
            <p:cNvSpPr>
              <a:spLocks noChangeArrowheads="1"/>
            </p:cNvSpPr>
            <p:nvPr/>
          </p:nvSpPr>
          <p:spPr bwMode="auto">
            <a:xfrm>
              <a:off x="86106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08" name="Rectangle 119"/>
            <p:cNvSpPr>
              <a:spLocks noChangeArrowheads="1"/>
            </p:cNvSpPr>
            <p:nvPr/>
          </p:nvSpPr>
          <p:spPr bwMode="auto">
            <a:xfrm>
              <a:off x="5410200" y="495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09" name="Rectangle 120"/>
            <p:cNvSpPr>
              <a:spLocks noChangeArrowheads="1"/>
            </p:cNvSpPr>
            <p:nvPr/>
          </p:nvSpPr>
          <p:spPr bwMode="auto">
            <a:xfrm>
              <a:off x="3124200" y="464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10" name="Rectangle 121"/>
            <p:cNvSpPr>
              <a:spLocks noChangeArrowheads="1"/>
            </p:cNvSpPr>
            <p:nvPr/>
          </p:nvSpPr>
          <p:spPr bwMode="auto">
            <a:xfrm>
              <a:off x="31242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1" name="Rectangle 122"/>
            <p:cNvSpPr>
              <a:spLocks noChangeArrowheads="1"/>
            </p:cNvSpPr>
            <p:nvPr/>
          </p:nvSpPr>
          <p:spPr bwMode="auto">
            <a:xfrm>
              <a:off x="54102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2" name="Rectangle 123"/>
            <p:cNvSpPr>
              <a:spLocks noChangeArrowheads="1"/>
            </p:cNvSpPr>
            <p:nvPr/>
          </p:nvSpPr>
          <p:spPr bwMode="auto">
            <a:xfrm>
              <a:off x="8610600" y="4724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3" name="Rectangle 124"/>
            <p:cNvSpPr>
              <a:spLocks noChangeArrowheads="1"/>
            </p:cNvSpPr>
            <p:nvPr/>
          </p:nvSpPr>
          <p:spPr bwMode="auto">
            <a:xfrm>
              <a:off x="6705600" y="114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4" name="Rectangle 125"/>
            <p:cNvSpPr>
              <a:spLocks noChangeArrowheads="1"/>
            </p:cNvSpPr>
            <p:nvPr/>
          </p:nvSpPr>
          <p:spPr bwMode="auto">
            <a:xfrm>
              <a:off x="6705600" y="1600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15" name="Rectangle 126"/>
            <p:cNvSpPr>
              <a:spLocks noChangeArrowheads="1"/>
            </p:cNvSpPr>
            <p:nvPr/>
          </p:nvSpPr>
          <p:spPr bwMode="auto">
            <a:xfrm>
              <a:off x="2514600" y="20574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316" name="Line 127"/>
            <p:cNvSpPr>
              <a:spLocks noChangeShapeType="1"/>
            </p:cNvSpPr>
            <p:nvPr/>
          </p:nvSpPr>
          <p:spPr bwMode="auto">
            <a:xfrm>
              <a:off x="6096000" y="6172200"/>
              <a:ext cx="0" cy="304800"/>
            </a:xfrm>
            <a:prstGeom prst="line">
              <a:avLst/>
            </a:prstGeom>
            <a:noFill/>
            <a:ln w="19050">
              <a:solidFill>
                <a:schemeClr val="accent1"/>
              </a:solidFill>
              <a:round/>
              <a:headEnd type="triangle" w="med" len="med"/>
            </a:ln>
            <a:effectLst/>
          </p:spPr>
          <p:txBody>
            <a:bodyPr/>
            <a:lstStyle/>
            <a:p>
              <a:endParaRPr lang="en-US"/>
            </a:p>
          </p:txBody>
        </p:sp>
        <p:sp>
          <p:nvSpPr>
            <p:cNvPr id="317" name="Rectangle 128"/>
            <p:cNvSpPr>
              <a:spLocks noChangeArrowheads="1"/>
            </p:cNvSpPr>
            <p:nvPr/>
          </p:nvSpPr>
          <p:spPr bwMode="auto">
            <a:xfrm>
              <a:off x="4724400" y="60198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318" name="Rectangle 129"/>
            <p:cNvSpPr>
              <a:spLocks noChangeArrowheads="1"/>
            </p:cNvSpPr>
            <p:nvPr/>
          </p:nvSpPr>
          <p:spPr bwMode="auto">
            <a:xfrm>
              <a:off x="2667000" y="5486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319" name="Rectangle 130"/>
            <p:cNvSpPr>
              <a:spLocks noChangeArrowheads="1"/>
            </p:cNvSpPr>
            <p:nvPr/>
          </p:nvSpPr>
          <p:spPr bwMode="auto">
            <a:xfrm>
              <a:off x="2652713" y="3657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320" name="Rectangle 131"/>
            <p:cNvSpPr>
              <a:spLocks noChangeArrowheads="1"/>
            </p:cNvSpPr>
            <p:nvPr/>
          </p:nvSpPr>
          <p:spPr bwMode="auto">
            <a:xfrm>
              <a:off x="2652713" y="4038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321" name="Text Box 132"/>
            <p:cNvSpPr txBox="1">
              <a:spLocks noChangeArrowheads="1"/>
            </p:cNvSpPr>
            <p:nvPr/>
          </p:nvSpPr>
          <p:spPr bwMode="auto">
            <a:xfrm>
              <a:off x="2576513" y="4800600"/>
              <a:ext cx="701675" cy="492776"/>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322" name="Line 133"/>
            <p:cNvSpPr>
              <a:spLocks noChangeShapeType="1"/>
            </p:cNvSpPr>
            <p:nvPr/>
          </p:nvSpPr>
          <p:spPr bwMode="auto">
            <a:xfrm>
              <a:off x="228600" y="762000"/>
              <a:ext cx="0" cy="3733800"/>
            </a:xfrm>
            <a:prstGeom prst="line">
              <a:avLst/>
            </a:prstGeom>
            <a:noFill/>
            <a:ln w="28575">
              <a:solidFill>
                <a:schemeClr val="tx1"/>
              </a:solidFill>
              <a:round/>
            </a:ln>
            <a:effectLst/>
          </p:spPr>
          <p:txBody>
            <a:bodyPr/>
            <a:lstStyle/>
            <a:p>
              <a:endParaRPr lang="en-US"/>
            </a:p>
          </p:txBody>
        </p:sp>
        <p:sp>
          <p:nvSpPr>
            <p:cNvPr id="323" name="Line 134"/>
            <p:cNvSpPr>
              <a:spLocks noChangeShapeType="1"/>
            </p:cNvSpPr>
            <p:nvPr/>
          </p:nvSpPr>
          <p:spPr bwMode="auto">
            <a:xfrm>
              <a:off x="7848600" y="762000"/>
              <a:ext cx="0" cy="533400"/>
            </a:xfrm>
            <a:prstGeom prst="line">
              <a:avLst/>
            </a:prstGeom>
            <a:noFill/>
            <a:ln w="28575">
              <a:solidFill>
                <a:schemeClr val="tx1"/>
              </a:solidFill>
              <a:round/>
            </a:ln>
            <a:effectLst/>
          </p:spPr>
          <p:txBody>
            <a:bodyPr/>
            <a:lstStyle/>
            <a:p>
              <a:endParaRPr lang="en-US"/>
            </a:p>
          </p:txBody>
        </p:sp>
        <p:sp>
          <p:nvSpPr>
            <p:cNvPr id="324" name="Line 135"/>
            <p:cNvSpPr>
              <a:spLocks noChangeShapeType="1"/>
            </p:cNvSpPr>
            <p:nvPr/>
          </p:nvSpPr>
          <p:spPr bwMode="auto">
            <a:xfrm>
              <a:off x="5181600" y="5105400"/>
              <a:ext cx="0" cy="609600"/>
            </a:xfrm>
            <a:prstGeom prst="line">
              <a:avLst/>
            </a:prstGeom>
            <a:noFill/>
            <a:ln w="28575">
              <a:solidFill>
                <a:schemeClr val="tx1"/>
              </a:solidFill>
              <a:round/>
            </a:ln>
            <a:effectLst/>
          </p:spPr>
          <p:txBody>
            <a:bodyPr/>
            <a:lstStyle/>
            <a:p>
              <a:endParaRPr lang="en-US"/>
            </a:p>
          </p:txBody>
        </p:sp>
        <p:sp>
          <p:nvSpPr>
            <p:cNvPr id="325" name="Oval 136"/>
            <p:cNvSpPr>
              <a:spLocks noChangeArrowheads="1"/>
            </p:cNvSpPr>
            <p:nvPr/>
          </p:nvSpPr>
          <p:spPr bwMode="auto">
            <a:xfrm>
              <a:off x="2971800" y="1981200"/>
              <a:ext cx="762000" cy="1219200"/>
            </a:xfrm>
            <a:prstGeom prst="ellipse">
              <a:avLst/>
            </a:prstGeom>
            <a:noFill/>
            <a:ln w="12700">
              <a:solidFill>
                <a:schemeClr val="accent1"/>
              </a:solidFill>
              <a:round/>
            </a:ln>
            <a:effectLst/>
          </p:spPr>
          <p:txBody>
            <a:bodyPr wrap="none" anchor="ctr"/>
            <a:lstStyle/>
            <a:p>
              <a:endParaRPr lang="en-US"/>
            </a:p>
          </p:txBody>
        </p:sp>
        <p:sp>
          <p:nvSpPr>
            <p:cNvPr id="326" name="Rectangle 137"/>
            <p:cNvSpPr>
              <a:spLocks noChangeArrowheads="1"/>
            </p:cNvSpPr>
            <p:nvPr/>
          </p:nvSpPr>
          <p:spPr bwMode="auto">
            <a:xfrm>
              <a:off x="3124200" y="24384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327" name="Line 138"/>
            <p:cNvSpPr>
              <a:spLocks noChangeShapeType="1"/>
            </p:cNvSpPr>
            <p:nvPr/>
          </p:nvSpPr>
          <p:spPr bwMode="auto">
            <a:xfrm>
              <a:off x="2667000" y="1066800"/>
              <a:ext cx="0" cy="3429000"/>
            </a:xfrm>
            <a:prstGeom prst="line">
              <a:avLst/>
            </a:prstGeom>
            <a:noFill/>
            <a:ln w="28575">
              <a:solidFill>
                <a:schemeClr val="tx1"/>
              </a:solidFill>
              <a:round/>
            </a:ln>
            <a:effectLst/>
          </p:spPr>
          <p:txBody>
            <a:bodyPr/>
            <a:lstStyle/>
            <a:p>
              <a:endParaRPr lang="en-US"/>
            </a:p>
          </p:txBody>
        </p:sp>
        <p:sp>
          <p:nvSpPr>
            <p:cNvPr id="328" name="Line 139"/>
            <p:cNvSpPr>
              <a:spLocks noChangeShapeType="1"/>
            </p:cNvSpPr>
            <p:nvPr/>
          </p:nvSpPr>
          <p:spPr bwMode="auto">
            <a:xfrm>
              <a:off x="2667000" y="2667000"/>
              <a:ext cx="304800" cy="0"/>
            </a:xfrm>
            <a:prstGeom prst="line">
              <a:avLst/>
            </a:prstGeom>
            <a:noFill/>
            <a:ln w="19050">
              <a:solidFill>
                <a:schemeClr val="tx1"/>
              </a:solidFill>
              <a:round/>
              <a:tailEnd type="triangle" w="med" len="med"/>
            </a:ln>
            <a:effectLst/>
          </p:spPr>
          <p:txBody>
            <a:bodyPr/>
            <a:lstStyle/>
            <a:p>
              <a:endParaRPr lang="en-US"/>
            </a:p>
          </p:txBody>
        </p:sp>
        <p:sp>
          <p:nvSpPr>
            <p:cNvPr id="329" name="Rectangle 140"/>
            <p:cNvSpPr>
              <a:spLocks noChangeArrowheads="1"/>
            </p:cNvSpPr>
            <p:nvPr/>
          </p:nvSpPr>
          <p:spPr bwMode="auto">
            <a:xfrm>
              <a:off x="2209800" y="2438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[31-26]</a:t>
              </a:r>
              <a:endParaRPr lang="en-US" sz="1200" dirty="0">
                <a:solidFill>
                  <a:schemeClr val="tx1"/>
                </a:solidFill>
              </a:endParaRPr>
            </a:p>
          </p:txBody>
        </p:sp>
        <p:sp>
          <p:nvSpPr>
            <p:cNvPr id="330" name="AutoShape 141"/>
            <p:cNvSpPr>
              <a:spLocks noChangeArrowheads="1"/>
            </p:cNvSpPr>
            <p:nvPr/>
          </p:nvSpPr>
          <p:spPr bwMode="auto">
            <a:xfrm>
              <a:off x="6400800" y="21336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331" name="Line 142"/>
            <p:cNvSpPr>
              <a:spLocks noChangeShapeType="1"/>
            </p:cNvSpPr>
            <p:nvPr/>
          </p:nvSpPr>
          <p:spPr bwMode="auto">
            <a:xfrm>
              <a:off x="6705600" y="2286000"/>
              <a:ext cx="152400" cy="0"/>
            </a:xfrm>
            <a:prstGeom prst="line">
              <a:avLst/>
            </a:prstGeom>
            <a:noFill/>
            <a:ln w="12700">
              <a:solidFill>
                <a:schemeClr val="accent1"/>
              </a:solidFill>
              <a:round/>
            </a:ln>
            <a:effectLst/>
          </p:spPr>
          <p:txBody>
            <a:bodyPr/>
            <a:lstStyle/>
            <a:p>
              <a:endParaRPr lang="en-US"/>
            </a:p>
          </p:txBody>
        </p:sp>
        <p:sp>
          <p:nvSpPr>
            <p:cNvPr id="332" name="Line 143"/>
            <p:cNvSpPr>
              <a:spLocks noChangeShapeType="1"/>
            </p:cNvSpPr>
            <p:nvPr/>
          </p:nvSpPr>
          <p:spPr bwMode="auto">
            <a:xfrm>
              <a:off x="6248400" y="2362200"/>
              <a:ext cx="152400" cy="0"/>
            </a:xfrm>
            <a:prstGeom prst="line">
              <a:avLst/>
            </a:prstGeom>
            <a:noFill/>
            <a:ln w="12700">
              <a:solidFill>
                <a:schemeClr val="accent1"/>
              </a:solidFill>
              <a:round/>
            </a:ln>
            <a:effectLst/>
          </p:spPr>
          <p:txBody>
            <a:bodyPr/>
            <a:lstStyle/>
            <a:p>
              <a:endParaRPr lang="en-US"/>
            </a:p>
          </p:txBody>
        </p:sp>
        <p:sp>
          <p:nvSpPr>
            <p:cNvPr id="333" name="Line 144"/>
            <p:cNvSpPr>
              <a:spLocks noChangeShapeType="1"/>
            </p:cNvSpPr>
            <p:nvPr/>
          </p:nvSpPr>
          <p:spPr bwMode="auto">
            <a:xfrm>
              <a:off x="3733800" y="2362200"/>
              <a:ext cx="2438400" cy="0"/>
            </a:xfrm>
            <a:prstGeom prst="line">
              <a:avLst/>
            </a:prstGeom>
            <a:noFill/>
            <a:ln w="12700">
              <a:solidFill>
                <a:schemeClr val="accent1"/>
              </a:solidFill>
              <a:round/>
            </a:ln>
            <a:effectLst/>
          </p:spPr>
          <p:txBody>
            <a:bodyPr/>
            <a:lstStyle/>
            <a:p>
              <a:endParaRPr lang="en-US"/>
            </a:p>
          </p:txBody>
        </p:sp>
        <p:sp>
          <p:nvSpPr>
            <p:cNvPr id="334" name="Rectangle 145"/>
            <p:cNvSpPr>
              <a:spLocks noChangeArrowheads="1"/>
            </p:cNvSpPr>
            <p:nvPr/>
          </p:nvSpPr>
          <p:spPr bwMode="auto">
            <a:xfrm>
              <a:off x="3810000" y="2133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335" name="Line 146"/>
            <p:cNvSpPr>
              <a:spLocks noChangeShapeType="1"/>
            </p:cNvSpPr>
            <p:nvPr/>
          </p:nvSpPr>
          <p:spPr bwMode="auto">
            <a:xfrm>
              <a:off x="3733800" y="2514600"/>
              <a:ext cx="5181600" cy="0"/>
            </a:xfrm>
            <a:prstGeom prst="line">
              <a:avLst/>
            </a:prstGeom>
            <a:noFill/>
            <a:ln w="12700">
              <a:solidFill>
                <a:schemeClr val="accent1"/>
              </a:solidFill>
              <a:round/>
            </a:ln>
            <a:effectLst/>
          </p:spPr>
          <p:txBody>
            <a:bodyPr/>
            <a:lstStyle/>
            <a:p>
              <a:endParaRPr lang="en-US"/>
            </a:p>
          </p:txBody>
        </p:sp>
        <p:sp>
          <p:nvSpPr>
            <p:cNvPr id="336" name="Line 147"/>
            <p:cNvSpPr>
              <a:spLocks noChangeShapeType="1"/>
            </p:cNvSpPr>
            <p:nvPr/>
          </p:nvSpPr>
          <p:spPr bwMode="auto">
            <a:xfrm>
              <a:off x="7543800" y="5486400"/>
              <a:ext cx="1371600" cy="0"/>
            </a:xfrm>
            <a:prstGeom prst="line">
              <a:avLst/>
            </a:prstGeom>
            <a:noFill/>
            <a:ln w="12700">
              <a:solidFill>
                <a:schemeClr val="accent1"/>
              </a:solidFill>
              <a:round/>
            </a:ln>
            <a:effectLst/>
          </p:spPr>
          <p:txBody>
            <a:bodyPr/>
            <a:lstStyle/>
            <a:p>
              <a:endParaRPr lang="en-US"/>
            </a:p>
          </p:txBody>
        </p:sp>
        <p:sp>
          <p:nvSpPr>
            <p:cNvPr id="337" name="Line 148"/>
            <p:cNvSpPr>
              <a:spLocks noChangeShapeType="1"/>
            </p:cNvSpPr>
            <p:nvPr/>
          </p:nvSpPr>
          <p:spPr bwMode="auto">
            <a:xfrm>
              <a:off x="8915400" y="2514600"/>
              <a:ext cx="0" cy="2971800"/>
            </a:xfrm>
            <a:prstGeom prst="line">
              <a:avLst/>
            </a:prstGeom>
            <a:noFill/>
            <a:ln w="12700">
              <a:solidFill>
                <a:schemeClr val="accent1"/>
              </a:solidFill>
              <a:round/>
            </a:ln>
            <a:effectLst/>
          </p:spPr>
          <p:txBody>
            <a:bodyPr/>
            <a:lstStyle/>
            <a:p>
              <a:endParaRPr lang="en-US"/>
            </a:p>
          </p:txBody>
        </p:sp>
        <p:sp>
          <p:nvSpPr>
            <p:cNvPr id="338" name="Line 149"/>
            <p:cNvSpPr>
              <a:spLocks noChangeShapeType="1"/>
            </p:cNvSpPr>
            <p:nvPr/>
          </p:nvSpPr>
          <p:spPr bwMode="auto">
            <a:xfrm>
              <a:off x="3733800" y="2667000"/>
              <a:ext cx="4953000" cy="0"/>
            </a:xfrm>
            <a:prstGeom prst="line">
              <a:avLst/>
            </a:prstGeom>
            <a:noFill/>
            <a:ln w="12700">
              <a:solidFill>
                <a:schemeClr val="accent1"/>
              </a:solidFill>
              <a:round/>
            </a:ln>
            <a:effectLst/>
          </p:spPr>
          <p:txBody>
            <a:bodyPr/>
            <a:lstStyle/>
            <a:p>
              <a:endParaRPr lang="en-US"/>
            </a:p>
          </p:txBody>
        </p:sp>
        <p:sp>
          <p:nvSpPr>
            <p:cNvPr id="339" name="Line 150"/>
            <p:cNvSpPr>
              <a:spLocks noChangeShapeType="1"/>
            </p:cNvSpPr>
            <p:nvPr/>
          </p:nvSpPr>
          <p:spPr bwMode="auto">
            <a:xfrm>
              <a:off x="3733800" y="2819400"/>
              <a:ext cx="3810000" cy="0"/>
            </a:xfrm>
            <a:prstGeom prst="line">
              <a:avLst/>
            </a:prstGeom>
            <a:noFill/>
            <a:ln w="12700">
              <a:solidFill>
                <a:schemeClr val="accent1"/>
              </a:solidFill>
              <a:round/>
            </a:ln>
            <a:effectLst/>
          </p:spPr>
          <p:txBody>
            <a:bodyPr/>
            <a:lstStyle/>
            <a:p>
              <a:endParaRPr lang="en-US"/>
            </a:p>
          </p:txBody>
        </p:sp>
        <p:sp>
          <p:nvSpPr>
            <p:cNvPr id="340" name="Line 151"/>
            <p:cNvSpPr>
              <a:spLocks noChangeShapeType="1"/>
            </p:cNvSpPr>
            <p:nvPr/>
          </p:nvSpPr>
          <p:spPr bwMode="auto">
            <a:xfrm>
              <a:off x="3581400" y="3124200"/>
              <a:ext cx="609600" cy="0"/>
            </a:xfrm>
            <a:prstGeom prst="line">
              <a:avLst/>
            </a:prstGeom>
            <a:noFill/>
            <a:ln w="12700">
              <a:solidFill>
                <a:schemeClr val="accent1"/>
              </a:solidFill>
              <a:round/>
            </a:ln>
            <a:effectLst/>
          </p:spPr>
          <p:txBody>
            <a:bodyPr/>
            <a:lstStyle/>
            <a:p>
              <a:endParaRPr lang="en-US"/>
            </a:p>
          </p:txBody>
        </p:sp>
        <p:sp>
          <p:nvSpPr>
            <p:cNvPr id="341" name="Line 152"/>
            <p:cNvSpPr>
              <a:spLocks noChangeShapeType="1"/>
            </p:cNvSpPr>
            <p:nvPr/>
          </p:nvSpPr>
          <p:spPr bwMode="auto">
            <a:xfrm>
              <a:off x="3657600" y="2971800"/>
              <a:ext cx="1828800" cy="0"/>
            </a:xfrm>
            <a:prstGeom prst="line">
              <a:avLst/>
            </a:prstGeom>
            <a:noFill/>
            <a:ln w="12700">
              <a:solidFill>
                <a:schemeClr val="accent1"/>
              </a:solidFill>
              <a:round/>
            </a:ln>
            <a:effectLst/>
          </p:spPr>
          <p:txBody>
            <a:bodyPr/>
            <a:lstStyle/>
            <a:p>
              <a:endParaRPr lang="en-US"/>
            </a:p>
          </p:txBody>
        </p:sp>
        <p:sp>
          <p:nvSpPr>
            <p:cNvPr id="342" name="Line 153"/>
            <p:cNvSpPr>
              <a:spLocks noChangeShapeType="1"/>
            </p:cNvSpPr>
            <p:nvPr/>
          </p:nvSpPr>
          <p:spPr bwMode="auto">
            <a:xfrm>
              <a:off x="5486400" y="2971800"/>
              <a:ext cx="0" cy="1676400"/>
            </a:xfrm>
            <a:prstGeom prst="line">
              <a:avLst/>
            </a:prstGeom>
            <a:noFill/>
            <a:ln w="12700">
              <a:solidFill>
                <a:schemeClr val="accent1"/>
              </a:solidFill>
              <a:round/>
              <a:tailEnd type="triangle" w="med" len="med"/>
            </a:ln>
            <a:effectLst/>
          </p:spPr>
          <p:txBody>
            <a:bodyPr/>
            <a:lstStyle/>
            <a:p>
              <a:endParaRPr lang="en-US"/>
            </a:p>
          </p:txBody>
        </p:sp>
        <p:sp>
          <p:nvSpPr>
            <p:cNvPr id="343" name="Line 154"/>
            <p:cNvSpPr>
              <a:spLocks noChangeShapeType="1"/>
            </p:cNvSpPr>
            <p:nvPr/>
          </p:nvSpPr>
          <p:spPr bwMode="auto">
            <a:xfrm>
              <a:off x="2590800" y="6477000"/>
              <a:ext cx="3505200" cy="0"/>
            </a:xfrm>
            <a:prstGeom prst="line">
              <a:avLst/>
            </a:prstGeom>
            <a:noFill/>
            <a:ln w="19050">
              <a:solidFill>
                <a:schemeClr val="accent1"/>
              </a:solidFill>
              <a:round/>
            </a:ln>
            <a:effectLst/>
          </p:spPr>
          <p:txBody>
            <a:bodyPr/>
            <a:lstStyle/>
            <a:p>
              <a:endParaRPr lang="en-US"/>
            </a:p>
          </p:txBody>
        </p:sp>
        <p:sp>
          <p:nvSpPr>
            <p:cNvPr id="344" name="Line 155"/>
            <p:cNvSpPr>
              <a:spLocks noChangeShapeType="1"/>
            </p:cNvSpPr>
            <p:nvPr/>
          </p:nvSpPr>
          <p:spPr bwMode="auto">
            <a:xfrm>
              <a:off x="2590800" y="2286000"/>
              <a:ext cx="0" cy="4191000"/>
            </a:xfrm>
            <a:prstGeom prst="line">
              <a:avLst/>
            </a:prstGeom>
            <a:noFill/>
            <a:ln w="19050">
              <a:solidFill>
                <a:schemeClr val="accent1"/>
              </a:solidFill>
              <a:round/>
            </a:ln>
            <a:effectLst/>
          </p:spPr>
          <p:txBody>
            <a:bodyPr/>
            <a:lstStyle/>
            <a:p>
              <a:endParaRPr lang="en-US"/>
            </a:p>
          </p:txBody>
        </p:sp>
        <p:sp>
          <p:nvSpPr>
            <p:cNvPr id="345" name="Line 156"/>
            <p:cNvSpPr>
              <a:spLocks noChangeShapeType="1"/>
            </p:cNvSpPr>
            <p:nvPr/>
          </p:nvSpPr>
          <p:spPr bwMode="auto">
            <a:xfrm>
              <a:off x="2590800" y="2286000"/>
              <a:ext cx="457200" cy="0"/>
            </a:xfrm>
            <a:prstGeom prst="line">
              <a:avLst/>
            </a:prstGeom>
            <a:noFill/>
            <a:ln w="19050">
              <a:solidFill>
                <a:schemeClr val="accent1"/>
              </a:solidFill>
              <a:round/>
            </a:ln>
            <a:effectLst/>
          </p:spPr>
          <p:txBody>
            <a:bodyPr/>
            <a:lstStyle/>
            <a:p>
              <a:endParaRPr lang="en-US"/>
            </a:p>
          </p:txBody>
        </p:sp>
        <p:sp>
          <p:nvSpPr>
            <p:cNvPr id="346" name="Line 157"/>
            <p:cNvSpPr>
              <a:spLocks noChangeShapeType="1"/>
            </p:cNvSpPr>
            <p:nvPr/>
          </p:nvSpPr>
          <p:spPr bwMode="auto">
            <a:xfrm>
              <a:off x="3657600" y="5715000"/>
              <a:ext cx="0" cy="609600"/>
            </a:xfrm>
            <a:prstGeom prst="line">
              <a:avLst/>
            </a:prstGeom>
            <a:noFill/>
            <a:ln w="12700">
              <a:solidFill>
                <a:schemeClr val="tx1"/>
              </a:solidFill>
              <a:round/>
            </a:ln>
            <a:effectLst/>
          </p:spPr>
          <p:txBody>
            <a:bodyPr/>
            <a:lstStyle/>
            <a:p>
              <a:endParaRPr lang="en-US"/>
            </a:p>
          </p:txBody>
        </p:sp>
        <p:sp>
          <p:nvSpPr>
            <p:cNvPr id="347" name="Line 158"/>
            <p:cNvSpPr>
              <a:spLocks noChangeShapeType="1"/>
            </p:cNvSpPr>
            <p:nvPr/>
          </p:nvSpPr>
          <p:spPr bwMode="auto">
            <a:xfrm>
              <a:off x="5562600" y="5638800"/>
              <a:ext cx="0" cy="685800"/>
            </a:xfrm>
            <a:prstGeom prst="line">
              <a:avLst/>
            </a:prstGeom>
            <a:noFill/>
            <a:ln w="12700">
              <a:solidFill>
                <a:schemeClr val="tx1"/>
              </a:solidFill>
              <a:round/>
            </a:ln>
            <a:effectLst/>
          </p:spPr>
          <p:txBody>
            <a:bodyPr/>
            <a:lstStyle/>
            <a:p>
              <a:endParaRPr lang="en-US"/>
            </a:p>
          </p:txBody>
        </p:sp>
        <p:sp>
          <p:nvSpPr>
            <p:cNvPr id="348" name="Line 159"/>
            <p:cNvSpPr>
              <a:spLocks noChangeShapeType="1"/>
            </p:cNvSpPr>
            <p:nvPr/>
          </p:nvSpPr>
          <p:spPr bwMode="auto">
            <a:xfrm>
              <a:off x="6172200" y="2209800"/>
              <a:ext cx="228600" cy="0"/>
            </a:xfrm>
            <a:prstGeom prst="line">
              <a:avLst/>
            </a:prstGeom>
            <a:noFill/>
            <a:ln w="12700">
              <a:solidFill>
                <a:schemeClr val="accent1"/>
              </a:solidFill>
              <a:round/>
            </a:ln>
            <a:effectLst/>
          </p:spPr>
          <p:txBody>
            <a:bodyPr/>
            <a:lstStyle/>
            <a:p>
              <a:endParaRPr lang="en-US"/>
            </a:p>
          </p:txBody>
        </p:sp>
        <p:sp>
          <p:nvSpPr>
            <p:cNvPr id="349" name="Line 160"/>
            <p:cNvSpPr>
              <a:spLocks noChangeShapeType="1"/>
            </p:cNvSpPr>
            <p:nvPr/>
          </p:nvSpPr>
          <p:spPr bwMode="auto">
            <a:xfrm flipV="1">
              <a:off x="6172200" y="2209800"/>
              <a:ext cx="0" cy="152400"/>
            </a:xfrm>
            <a:prstGeom prst="line">
              <a:avLst/>
            </a:prstGeom>
            <a:noFill/>
            <a:ln w="12700">
              <a:solidFill>
                <a:schemeClr val="accent1"/>
              </a:solidFill>
              <a:round/>
            </a:ln>
            <a:effectLst/>
          </p:spPr>
          <p:txBody>
            <a:bodyPr/>
            <a:lstStyle/>
            <a:p>
              <a:endParaRPr lang="en-US"/>
            </a:p>
          </p:txBody>
        </p:sp>
        <p:sp>
          <p:nvSpPr>
            <p:cNvPr id="350" name="Line 161"/>
            <p:cNvSpPr>
              <a:spLocks noChangeShapeType="1"/>
            </p:cNvSpPr>
            <p:nvPr/>
          </p:nvSpPr>
          <p:spPr bwMode="auto">
            <a:xfrm>
              <a:off x="2133600" y="1600200"/>
              <a:ext cx="2286000" cy="0"/>
            </a:xfrm>
            <a:prstGeom prst="line">
              <a:avLst/>
            </a:prstGeom>
            <a:noFill/>
            <a:ln w="28575">
              <a:solidFill>
                <a:schemeClr val="tx1"/>
              </a:solidFill>
              <a:round/>
            </a:ln>
            <a:effectLst/>
          </p:spPr>
          <p:txBody>
            <a:bodyPr/>
            <a:lstStyle/>
            <a:p>
              <a:endParaRPr lang="en-US"/>
            </a:p>
          </p:txBody>
        </p:sp>
        <p:sp>
          <p:nvSpPr>
            <p:cNvPr id="351" name="Line 162"/>
            <p:cNvSpPr>
              <a:spLocks noChangeShapeType="1"/>
            </p:cNvSpPr>
            <p:nvPr/>
          </p:nvSpPr>
          <p:spPr bwMode="auto">
            <a:xfrm>
              <a:off x="4953000" y="4724400"/>
              <a:ext cx="152400" cy="0"/>
            </a:xfrm>
            <a:prstGeom prst="line">
              <a:avLst/>
            </a:prstGeom>
            <a:noFill/>
            <a:ln w="28575">
              <a:solidFill>
                <a:schemeClr val="tx1"/>
              </a:solidFill>
              <a:round/>
            </a:ln>
            <a:effectLst/>
          </p:spPr>
          <p:txBody>
            <a:bodyPr/>
            <a:lstStyle/>
            <a:p>
              <a:endParaRPr lang="en-US"/>
            </a:p>
          </p:txBody>
        </p:sp>
        <p:sp>
          <p:nvSpPr>
            <p:cNvPr id="352" name="Line 163"/>
            <p:cNvSpPr>
              <a:spLocks noChangeShapeType="1"/>
            </p:cNvSpPr>
            <p:nvPr/>
          </p:nvSpPr>
          <p:spPr bwMode="auto">
            <a:xfrm>
              <a:off x="6477000" y="4038600"/>
              <a:ext cx="0" cy="457200"/>
            </a:xfrm>
            <a:prstGeom prst="line">
              <a:avLst/>
            </a:prstGeom>
            <a:noFill/>
            <a:ln w="28575">
              <a:solidFill>
                <a:schemeClr val="tx1"/>
              </a:solidFill>
              <a:round/>
            </a:ln>
            <a:effectLst/>
          </p:spPr>
          <p:txBody>
            <a:bodyPr/>
            <a:lstStyle/>
            <a:p>
              <a:endParaRPr lang="en-US"/>
            </a:p>
          </p:txBody>
        </p:sp>
        <p:sp>
          <p:nvSpPr>
            <p:cNvPr id="353" name="Line 164"/>
            <p:cNvSpPr>
              <a:spLocks noChangeShapeType="1"/>
            </p:cNvSpPr>
            <p:nvPr/>
          </p:nvSpPr>
          <p:spPr bwMode="auto">
            <a:xfrm>
              <a:off x="6477000" y="4495800"/>
              <a:ext cx="0" cy="1371600"/>
            </a:xfrm>
            <a:prstGeom prst="line">
              <a:avLst/>
            </a:prstGeom>
            <a:noFill/>
            <a:ln w="28575">
              <a:solidFill>
                <a:schemeClr val="tx1"/>
              </a:solidFill>
              <a:round/>
            </a:ln>
            <a:effectLst/>
          </p:spPr>
          <p:txBody>
            <a:bodyPr/>
            <a:lstStyle/>
            <a:p>
              <a:endParaRPr lang="en-US"/>
            </a:p>
          </p:txBody>
        </p:sp>
        <p:sp>
          <p:nvSpPr>
            <p:cNvPr id="354" name="Line 165"/>
            <p:cNvSpPr>
              <a:spLocks noChangeShapeType="1"/>
            </p:cNvSpPr>
            <p:nvPr/>
          </p:nvSpPr>
          <p:spPr bwMode="auto">
            <a:xfrm>
              <a:off x="5181600" y="2057400"/>
              <a:ext cx="0" cy="3048000"/>
            </a:xfrm>
            <a:prstGeom prst="line">
              <a:avLst/>
            </a:prstGeom>
            <a:noFill/>
            <a:ln w="28575">
              <a:solidFill>
                <a:schemeClr val="tx1"/>
              </a:solidFill>
              <a:round/>
            </a:ln>
            <a:effectLst/>
          </p:spPr>
          <p:txBody>
            <a:bodyPr/>
            <a:lstStyle/>
            <a:p>
              <a:endParaRPr lang="en-US"/>
            </a:p>
          </p:txBody>
        </p:sp>
        <p:sp>
          <p:nvSpPr>
            <p:cNvPr id="355" name="Line 166"/>
            <p:cNvSpPr>
              <a:spLocks noChangeShapeType="1"/>
            </p:cNvSpPr>
            <p:nvPr/>
          </p:nvSpPr>
          <p:spPr bwMode="auto">
            <a:xfrm>
              <a:off x="2667000" y="4495800"/>
              <a:ext cx="0" cy="1219200"/>
            </a:xfrm>
            <a:prstGeom prst="line">
              <a:avLst/>
            </a:prstGeom>
            <a:noFill/>
            <a:ln w="28575">
              <a:solidFill>
                <a:schemeClr val="tx1"/>
              </a:solidFill>
              <a:round/>
            </a:ln>
            <a:effectLst/>
          </p:spPr>
          <p:txBody>
            <a:bodyPr/>
            <a:lstStyle/>
            <a:p>
              <a:endParaRPr lang="en-US"/>
            </a:p>
          </p:txBody>
        </p:sp>
        <p:sp>
          <p:nvSpPr>
            <p:cNvPr id="356" name="AutoShape 167"/>
            <p:cNvSpPr>
              <a:spLocks noChangeArrowheads="1"/>
            </p:cNvSpPr>
            <p:nvPr/>
          </p:nvSpPr>
          <p:spPr bwMode="auto">
            <a:xfrm rot="-5400000">
              <a:off x="7010400" y="11430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357" name="Line 168"/>
            <p:cNvSpPr>
              <a:spLocks noChangeShapeType="1"/>
            </p:cNvSpPr>
            <p:nvPr/>
          </p:nvSpPr>
          <p:spPr bwMode="auto">
            <a:xfrm>
              <a:off x="7543800" y="1295400"/>
              <a:ext cx="304800" cy="0"/>
            </a:xfrm>
            <a:prstGeom prst="line">
              <a:avLst/>
            </a:prstGeom>
            <a:noFill/>
            <a:ln w="28575">
              <a:solidFill>
                <a:schemeClr val="tx1"/>
              </a:solidFill>
              <a:round/>
            </a:ln>
            <a:effectLst/>
          </p:spPr>
          <p:txBody>
            <a:bodyPr/>
            <a:lstStyle/>
            <a:p>
              <a:endParaRPr lang="en-US"/>
            </a:p>
          </p:txBody>
        </p:sp>
        <p:sp>
          <p:nvSpPr>
            <p:cNvPr id="358" name="Oval 169"/>
            <p:cNvSpPr>
              <a:spLocks noChangeArrowheads="1"/>
            </p:cNvSpPr>
            <p:nvPr/>
          </p:nvSpPr>
          <p:spPr bwMode="auto">
            <a:xfrm>
              <a:off x="3200400" y="838200"/>
              <a:ext cx="457200" cy="533400"/>
            </a:xfrm>
            <a:prstGeom prst="ellipse">
              <a:avLst/>
            </a:prstGeom>
            <a:noFill/>
            <a:ln w="12700">
              <a:solidFill>
                <a:schemeClr val="tx1"/>
              </a:solidFill>
              <a:round/>
            </a:ln>
            <a:effectLst/>
          </p:spPr>
          <p:txBody>
            <a:bodyPr wrap="none" anchor="ctr"/>
            <a:lstStyle/>
            <a:p>
              <a:endParaRPr lang="en-US"/>
            </a:p>
          </p:txBody>
        </p:sp>
        <p:sp>
          <p:nvSpPr>
            <p:cNvPr id="359" name="Rectangle 170"/>
            <p:cNvSpPr>
              <a:spLocks noChangeArrowheads="1"/>
            </p:cNvSpPr>
            <p:nvPr/>
          </p:nvSpPr>
          <p:spPr bwMode="auto">
            <a:xfrm>
              <a:off x="3200400" y="9144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360" name="Line 171"/>
            <p:cNvSpPr>
              <a:spLocks noChangeShapeType="1"/>
            </p:cNvSpPr>
            <p:nvPr/>
          </p:nvSpPr>
          <p:spPr bwMode="auto">
            <a:xfrm>
              <a:off x="3581400" y="990600"/>
              <a:ext cx="3733800" cy="0"/>
            </a:xfrm>
            <a:prstGeom prst="line">
              <a:avLst/>
            </a:prstGeom>
            <a:noFill/>
            <a:ln w="28575">
              <a:solidFill>
                <a:schemeClr val="tx1"/>
              </a:solidFill>
              <a:round/>
              <a:tailEnd type="triangle" w="med" len="med"/>
            </a:ln>
            <a:effectLst/>
          </p:spPr>
          <p:txBody>
            <a:bodyPr/>
            <a:lstStyle/>
            <a:p>
              <a:endParaRPr lang="en-US"/>
            </a:p>
          </p:txBody>
        </p:sp>
        <p:sp>
          <p:nvSpPr>
            <p:cNvPr id="361" name="Rectangle 172"/>
            <p:cNvSpPr>
              <a:spLocks noChangeArrowheads="1"/>
            </p:cNvSpPr>
            <p:nvPr/>
          </p:nvSpPr>
          <p:spPr bwMode="auto">
            <a:xfrm>
              <a:off x="7315200" y="1371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62" name="Rectangle 173"/>
            <p:cNvSpPr>
              <a:spLocks noChangeArrowheads="1"/>
            </p:cNvSpPr>
            <p:nvPr/>
          </p:nvSpPr>
          <p:spPr bwMode="auto">
            <a:xfrm>
              <a:off x="7315200" y="83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63" name="Line 174"/>
            <p:cNvSpPr>
              <a:spLocks noChangeShapeType="1"/>
            </p:cNvSpPr>
            <p:nvPr/>
          </p:nvSpPr>
          <p:spPr bwMode="auto">
            <a:xfrm>
              <a:off x="4932040" y="522361"/>
              <a:ext cx="2484276" cy="0"/>
            </a:xfrm>
            <a:prstGeom prst="line">
              <a:avLst/>
            </a:prstGeom>
            <a:noFill/>
            <a:ln w="12700">
              <a:solidFill>
                <a:schemeClr val="accent1"/>
              </a:solidFill>
              <a:round/>
            </a:ln>
            <a:effectLst/>
          </p:spPr>
          <p:txBody>
            <a:bodyPr/>
            <a:lstStyle/>
            <a:p>
              <a:endParaRPr lang="en-US"/>
            </a:p>
          </p:txBody>
        </p:sp>
        <p:sp>
          <p:nvSpPr>
            <p:cNvPr id="364" name="Line 175"/>
            <p:cNvSpPr>
              <a:spLocks noChangeShapeType="1"/>
            </p:cNvSpPr>
            <p:nvPr/>
          </p:nvSpPr>
          <p:spPr bwMode="auto">
            <a:xfrm flipH="1">
              <a:off x="7416316" y="522361"/>
              <a:ext cx="0" cy="385379"/>
            </a:xfrm>
            <a:prstGeom prst="line">
              <a:avLst/>
            </a:prstGeom>
            <a:noFill/>
            <a:ln w="12700">
              <a:solidFill>
                <a:schemeClr val="accent1"/>
              </a:solidFill>
              <a:round/>
              <a:tailEnd type="triangle" w="med" len="med"/>
            </a:ln>
            <a:effectLst/>
          </p:spPr>
          <p:txBody>
            <a:bodyPr/>
            <a:lstStyle/>
            <a:p>
              <a:endParaRPr lang="en-US"/>
            </a:p>
          </p:txBody>
        </p:sp>
        <p:sp>
          <p:nvSpPr>
            <p:cNvPr id="365" name="Line 176"/>
            <p:cNvSpPr>
              <a:spLocks noChangeShapeType="1"/>
            </p:cNvSpPr>
            <p:nvPr/>
          </p:nvSpPr>
          <p:spPr bwMode="auto">
            <a:xfrm>
              <a:off x="3657600" y="2209800"/>
              <a:ext cx="1295400" cy="0"/>
            </a:xfrm>
            <a:prstGeom prst="line">
              <a:avLst/>
            </a:prstGeom>
            <a:noFill/>
            <a:ln w="12700">
              <a:solidFill>
                <a:schemeClr val="accent1"/>
              </a:solidFill>
              <a:round/>
            </a:ln>
            <a:effectLst/>
          </p:spPr>
          <p:txBody>
            <a:bodyPr/>
            <a:lstStyle/>
            <a:p>
              <a:endParaRPr lang="en-US"/>
            </a:p>
          </p:txBody>
        </p:sp>
        <p:sp>
          <p:nvSpPr>
            <p:cNvPr id="366" name="Line 177"/>
            <p:cNvSpPr>
              <a:spLocks noChangeShapeType="1"/>
            </p:cNvSpPr>
            <p:nvPr/>
          </p:nvSpPr>
          <p:spPr bwMode="auto">
            <a:xfrm flipH="1">
              <a:off x="4932040" y="522361"/>
              <a:ext cx="0" cy="1695668"/>
            </a:xfrm>
            <a:prstGeom prst="line">
              <a:avLst/>
            </a:prstGeom>
            <a:noFill/>
            <a:ln w="12700">
              <a:solidFill>
                <a:schemeClr val="accent1"/>
              </a:solidFill>
              <a:round/>
            </a:ln>
            <a:effectLst/>
          </p:spPr>
          <p:txBody>
            <a:bodyPr/>
            <a:lstStyle/>
            <a:p>
              <a:endParaRPr lang="en-US"/>
            </a:p>
          </p:txBody>
        </p:sp>
        <p:sp>
          <p:nvSpPr>
            <p:cNvPr id="367" name="Rectangle 178"/>
            <p:cNvSpPr>
              <a:spLocks noChangeArrowheads="1"/>
            </p:cNvSpPr>
            <p:nvPr/>
          </p:nvSpPr>
          <p:spPr bwMode="auto">
            <a:xfrm>
              <a:off x="44196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b="1"/>
                <a:t>Jump</a:t>
              </a:r>
              <a:endParaRPr lang="en-US" sz="1200" b="1"/>
            </a:p>
          </p:txBody>
        </p:sp>
        <p:sp>
          <p:nvSpPr>
            <p:cNvPr id="368" name="Line 179"/>
            <p:cNvSpPr>
              <a:spLocks noChangeShapeType="1"/>
            </p:cNvSpPr>
            <p:nvPr/>
          </p:nvSpPr>
          <p:spPr bwMode="auto">
            <a:xfrm flipV="1">
              <a:off x="4419600" y="990600"/>
              <a:ext cx="0" cy="609600"/>
            </a:xfrm>
            <a:prstGeom prst="line">
              <a:avLst/>
            </a:prstGeom>
            <a:noFill/>
            <a:ln w="19050">
              <a:solidFill>
                <a:schemeClr val="tx1"/>
              </a:solidFill>
              <a:round/>
            </a:ln>
            <a:effectLst/>
          </p:spPr>
          <p:txBody>
            <a:bodyPr/>
            <a:lstStyle/>
            <a:p>
              <a:endParaRPr lang="en-US"/>
            </a:p>
          </p:txBody>
        </p:sp>
        <p:sp>
          <p:nvSpPr>
            <p:cNvPr id="369" name="Line 180"/>
            <p:cNvSpPr>
              <a:spLocks noChangeShapeType="1"/>
            </p:cNvSpPr>
            <p:nvPr/>
          </p:nvSpPr>
          <p:spPr bwMode="auto">
            <a:xfrm>
              <a:off x="2667000" y="1066800"/>
              <a:ext cx="533400" cy="0"/>
            </a:xfrm>
            <a:prstGeom prst="line">
              <a:avLst/>
            </a:prstGeom>
            <a:noFill/>
            <a:ln w="28575">
              <a:solidFill>
                <a:schemeClr val="tx1"/>
              </a:solidFill>
              <a:round/>
              <a:tailEnd type="triangle" w="med" len="med"/>
            </a:ln>
            <a:effectLst/>
          </p:spPr>
          <p:txBody>
            <a:bodyPr/>
            <a:lstStyle/>
            <a:p>
              <a:endParaRPr lang="en-US"/>
            </a:p>
          </p:txBody>
        </p:sp>
        <p:sp>
          <p:nvSpPr>
            <p:cNvPr id="370" name="Text Box 181"/>
            <p:cNvSpPr txBox="1">
              <a:spLocks noChangeArrowheads="1"/>
            </p:cNvSpPr>
            <p:nvPr/>
          </p:nvSpPr>
          <p:spPr bwMode="auto">
            <a:xfrm>
              <a:off x="4648200" y="990600"/>
              <a:ext cx="361950" cy="294986"/>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371" name="Line 182"/>
            <p:cNvSpPr>
              <a:spLocks noChangeShapeType="1"/>
            </p:cNvSpPr>
            <p:nvPr/>
          </p:nvSpPr>
          <p:spPr bwMode="auto">
            <a:xfrm>
              <a:off x="2895600" y="990600"/>
              <a:ext cx="76200" cy="152400"/>
            </a:xfrm>
            <a:prstGeom prst="line">
              <a:avLst/>
            </a:prstGeom>
            <a:noFill/>
            <a:ln w="12700">
              <a:solidFill>
                <a:schemeClr val="tx1"/>
              </a:solidFill>
              <a:round/>
            </a:ln>
            <a:effectLst/>
          </p:spPr>
          <p:txBody>
            <a:bodyPr/>
            <a:lstStyle/>
            <a:p>
              <a:endParaRPr lang="en-US"/>
            </a:p>
          </p:txBody>
        </p:sp>
        <p:sp>
          <p:nvSpPr>
            <p:cNvPr id="372" name="Line 183"/>
            <p:cNvSpPr>
              <a:spLocks noChangeShapeType="1"/>
            </p:cNvSpPr>
            <p:nvPr/>
          </p:nvSpPr>
          <p:spPr bwMode="auto">
            <a:xfrm>
              <a:off x="4648200" y="914400"/>
              <a:ext cx="76200" cy="152400"/>
            </a:xfrm>
            <a:prstGeom prst="line">
              <a:avLst/>
            </a:prstGeom>
            <a:noFill/>
            <a:ln w="12700">
              <a:solidFill>
                <a:schemeClr val="tx1"/>
              </a:solidFill>
              <a:round/>
            </a:ln>
            <a:effectLst/>
          </p:spPr>
          <p:txBody>
            <a:bodyPr/>
            <a:lstStyle/>
            <a:p>
              <a:endParaRPr lang="en-US"/>
            </a:p>
          </p:txBody>
        </p:sp>
        <p:sp>
          <p:nvSpPr>
            <p:cNvPr id="373" name="Rectangle 184"/>
            <p:cNvSpPr>
              <a:spLocks noChangeArrowheads="1"/>
            </p:cNvSpPr>
            <p:nvPr/>
          </p:nvSpPr>
          <p:spPr bwMode="auto">
            <a:xfrm>
              <a:off x="2362200" y="762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Instr[25-0]</a:t>
              </a:r>
              <a:endParaRPr lang="en-US" sz="1200">
                <a:solidFill>
                  <a:schemeClr val="tx1"/>
                </a:solidFill>
              </a:endParaRPr>
            </a:p>
          </p:txBody>
        </p:sp>
        <p:sp>
          <p:nvSpPr>
            <p:cNvPr id="374" name="Text Box 185"/>
            <p:cNvSpPr txBox="1">
              <a:spLocks noChangeArrowheads="1"/>
            </p:cNvSpPr>
            <p:nvPr/>
          </p:nvSpPr>
          <p:spPr bwMode="auto">
            <a:xfrm>
              <a:off x="2819400" y="1066800"/>
              <a:ext cx="361950" cy="294986"/>
            </a:xfrm>
            <a:prstGeom prst="rect">
              <a:avLst/>
            </a:prstGeom>
            <a:noFill/>
            <a:ln w="12700">
              <a:noFill/>
              <a:miter lim="800000"/>
            </a:ln>
            <a:effectLst/>
          </p:spPr>
          <p:txBody>
            <a:bodyPr wrap="none">
              <a:spAutoFit/>
            </a:bodyPr>
            <a:lstStyle/>
            <a:p>
              <a:r>
                <a:rPr lang="en-US" sz="1200">
                  <a:solidFill>
                    <a:schemeClr val="tx1"/>
                  </a:solidFill>
                </a:rPr>
                <a:t>26</a:t>
              </a:r>
              <a:endParaRPr lang="en-US" sz="1200">
                <a:solidFill>
                  <a:schemeClr val="tx1"/>
                </a:solidFill>
              </a:endParaRPr>
            </a:p>
          </p:txBody>
        </p:sp>
        <p:sp>
          <p:nvSpPr>
            <p:cNvPr id="375" name="Rectangle 186"/>
            <p:cNvSpPr>
              <a:spLocks noChangeArrowheads="1"/>
            </p:cNvSpPr>
            <p:nvPr/>
          </p:nvSpPr>
          <p:spPr bwMode="auto">
            <a:xfrm>
              <a:off x="4000500" y="1219200"/>
              <a:ext cx="100965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smtClean="0">
                  <a:solidFill>
                    <a:schemeClr val="tx1"/>
                  </a:solidFill>
                </a:rPr>
                <a:t>PC+4 [31-28</a:t>
              </a:r>
              <a:r>
                <a:rPr lang="en-US" sz="1200" dirty="0">
                  <a:solidFill>
                    <a:schemeClr val="tx1"/>
                  </a:solidFill>
                </a:rPr>
                <a:t>]</a:t>
              </a:r>
              <a:endParaRPr lang="en-US" sz="1200" dirty="0">
                <a:solidFill>
                  <a:schemeClr val="tx1"/>
                </a:solidFill>
              </a:endParaRPr>
            </a:p>
          </p:txBody>
        </p:sp>
        <p:sp>
          <p:nvSpPr>
            <p:cNvPr id="377" name="Line 188"/>
            <p:cNvSpPr>
              <a:spLocks noChangeShapeType="1"/>
            </p:cNvSpPr>
            <p:nvPr/>
          </p:nvSpPr>
          <p:spPr bwMode="auto">
            <a:xfrm>
              <a:off x="3810000" y="914400"/>
              <a:ext cx="76200" cy="152400"/>
            </a:xfrm>
            <a:prstGeom prst="line">
              <a:avLst/>
            </a:prstGeom>
            <a:noFill/>
            <a:ln w="12700">
              <a:solidFill>
                <a:schemeClr val="tx1"/>
              </a:solidFill>
              <a:round/>
            </a:ln>
            <a:effectLst/>
          </p:spPr>
          <p:txBody>
            <a:bodyPr/>
            <a:lstStyle/>
            <a:p>
              <a:endParaRPr lang="en-US"/>
            </a:p>
          </p:txBody>
        </p:sp>
        <p:sp>
          <p:nvSpPr>
            <p:cNvPr id="378" name="Text Box 189"/>
            <p:cNvSpPr txBox="1">
              <a:spLocks noChangeArrowheads="1"/>
            </p:cNvSpPr>
            <p:nvPr/>
          </p:nvSpPr>
          <p:spPr bwMode="auto">
            <a:xfrm>
              <a:off x="3733800" y="990600"/>
              <a:ext cx="361950" cy="294986"/>
            </a:xfrm>
            <a:prstGeom prst="rect">
              <a:avLst/>
            </a:prstGeom>
            <a:noFill/>
            <a:ln w="12700">
              <a:noFill/>
              <a:miter lim="800000"/>
            </a:ln>
            <a:effectLst/>
          </p:spPr>
          <p:txBody>
            <a:bodyPr wrap="none">
              <a:spAutoFit/>
            </a:bodyPr>
            <a:lstStyle/>
            <a:p>
              <a:r>
                <a:rPr lang="en-US" sz="1200">
                  <a:solidFill>
                    <a:schemeClr val="tx1"/>
                  </a:solidFill>
                </a:rPr>
                <a:t>28</a:t>
              </a:r>
              <a:endParaRPr lang="en-US" sz="1200">
                <a:solidFill>
                  <a:schemeClr val="tx1"/>
                </a:solidFill>
              </a:endParaRPr>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IMING" val="|7.3|23.4|7.1"/>
</p:tagLst>
</file>

<file path=ppt/tags/tag11.xml><?xml version="1.0" encoding="utf-8"?>
<p:tagLst xmlns:p="http://schemas.openxmlformats.org/presentationml/2006/main">
  <p:tag name="TIMING" val="|7.4|23.4|3.3|3.6|7.7|1|0.9|39.2|27.6"/>
</p:tagLst>
</file>

<file path=ppt/tags/tag12.xml><?xml version="1.0" encoding="utf-8"?>
<p:tagLst xmlns:p="http://schemas.openxmlformats.org/presentationml/2006/main">
  <p:tag name="TIMING" val="|2.1|15|1.3|1|2.4|34.4"/>
</p:tagLst>
</file>

<file path=ppt/tags/tag13.xml><?xml version="1.0" encoding="utf-8"?>
<p:tagLst xmlns:p="http://schemas.openxmlformats.org/presentationml/2006/main">
  <p:tag name="TIMING" val="|7.4|23.4|3.3|3.6|7.7|1|0.9|39.2|27.6"/>
</p:tagLst>
</file>

<file path=ppt/tags/tag14.xml><?xml version="1.0" encoding="utf-8"?>
<p:tagLst xmlns:p="http://schemas.openxmlformats.org/presentationml/2006/main">
  <p:tag name="TIMING" val="|3.2|11.9|5.4|39.2|28.1|1.6|15.9|0.8|1.3|14.4|1.3|5.9"/>
</p:tagLst>
</file>

<file path=ppt/tags/tag15.xml><?xml version="1.0" encoding="utf-8"?>
<p:tagLst xmlns:p="http://schemas.openxmlformats.org/presentationml/2006/main">
  <p:tag name="TIMING" val="|2.1|15|1.3|1|2.4|34.4"/>
</p:tagLst>
</file>

<file path=ppt/tags/tag16.xml><?xml version="1.0" encoding="utf-8"?>
<p:tagLst xmlns:p="http://schemas.openxmlformats.org/presentationml/2006/main">
  <p:tag name="TIMING" val="|3.2|11.9|5.4|39.2|28.1|1.6|15.9|0.8|1.3|14.4|1.3|5.9"/>
</p:tagLst>
</file>

<file path=ppt/tags/tag17.xml><?xml version="1.0" encoding="utf-8"?>
<p:tagLst xmlns:p="http://schemas.openxmlformats.org/presentationml/2006/main">
  <p:tag name="TIMING" val="|6.3|4|9.7|22.8|9.4|7.4|13.2|11.2|6.5|8"/>
</p:tagLst>
</file>

<file path=ppt/tags/tag18.xml><?xml version="1.0" encoding="utf-8"?>
<p:tagLst xmlns:p="http://schemas.openxmlformats.org/presentationml/2006/main">
  <p:tag name="TIMING" val="|7.3|23.4|7.1"/>
</p:tagLst>
</file>

<file path=ppt/tags/tag19.xml><?xml version="1.0" encoding="utf-8"?>
<p:tagLst xmlns:p="http://schemas.openxmlformats.org/presentationml/2006/main">
  <p:tag name="TIMING" val="|8.9|37.8|7.1|8.6|6.3|5.9|1|7"/>
</p:tagLst>
</file>

<file path=ppt/tags/tag2.xml><?xml version="1.0" encoding="utf-8"?>
<p:tagLst xmlns:p="http://schemas.openxmlformats.org/presentationml/2006/main">
  <p:tag name="TIMING" val="|13.5|5.1|1.8|2|1.7|1.7|15.2"/>
</p:tagLst>
</file>

<file path=ppt/tags/tag20.xml><?xml version="1.0" encoding="utf-8"?>
<p:tagLst xmlns:p="http://schemas.openxmlformats.org/presentationml/2006/main">
  <p:tag name="TIMING" val="|141.6|69.2"/>
</p:tagLst>
</file>

<file path=ppt/tags/tag21.xml><?xml version="1.0" encoding="utf-8"?>
<p:tagLst xmlns:p="http://schemas.openxmlformats.org/presentationml/2006/main">
  <p:tag name="TIMING" val="|32.2"/>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TIMING" val="|6.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 name="commondata" val="eyJoZGlkIjoiMjg5YzkyYmE3ZGE4YjlmZDBmMzZhNWE0MjY5Njc3MTYifQ=="/>
</p:tagLst>
</file>

<file path=ppt/tags/tag4.xml><?xml version="1.0" encoding="utf-8"?>
<p:tagLst xmlns:p="http://schemas.openxmlformats.org/presentationml/2006/main">
  <p:tag name="TIMING" val="|7.7|42.2|42.4|10.4|1|2.9|31.6|7.5|4.7|0.6|0.8|1.3|1.5|8.5|1.2|23.4|1.4|0.8|0.9|4.6|0.7|1.5|3.6|0.8|2.5|7.8|1.4|6.9|1.5|1.3|0.9|3.1|2.5"/>
</p:tagLst>
</file>

<file path=ppt/tags/tag5.xml><?xml version="1.0" encoding="utf-8"?>
<p:tagLst xmlns:p="http://schemas.openxmlformats.org/presentationml/2006/main">
  <p:tag name="TIMING" val="|7.8|23|35.6|7|37.7|3|5|9.5|4.6|46.4|3|3.4|6.2|1|34.4|1.9"/>
</p:tagLst>
</file>

<file path=ppt/tags/tag6.xml><?xml version="1.0" encoding="utf-8"?>
<p:tagLst xmlns:p="http://schemas.openxmlformats.org/presentationml/2006/main">
  <p:tag name="TIMING" val="|3.3|9.1|22.2|5.4|4.5|5.4|1.5|5.4|2.6|20.2|2.7"/>
</p:tagLst>
</file>

<file path=ppt/tags/tag7.xml><?xml version="1.0" encoding="utf-8"?>
<p:tagLst xmlns:p="http://schemas.openxmlformats.org/presentationml/2006/main">
  <p:tag name="TIMING" val="|4.9|13.3|17.1|15.8|7.9|8.3|54.4|7.1|7.9|7|38.3|10.3|55.9"/>
</p:tagLst>
</file>

<file path=ppt/tags/tag8.xml><?xml version="1.0" encoding="utf-8"?>
<p:tagLst xmlns:p="http://schemas.openxmlformats.org/presentationml/2006/main">
  <p:tag name="TIMING" val="|9.4|4.1|10.6|6.6|5|2.8|30.1|7.2"/>
</p:tagLst>
</file>

<file path=ppt/tags/tag9.xml><?xml version="1.0" encoding="utf-8"?>
<p:tagLst xmlns:p="http://schemas.openxmlformats.org/presentationml/2006/main">
  <p:tag name="TIMING" val="|16|30.9|10.3|4.4|6|6.7|23.3|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31010</Words>
  <Application>WPS 演示</Application>
  <PresentationFormat>宽屏</PresentationFormat>
  <Paragraphs>11043</Paragraphs>
  <Slides>130</Slides>
  <Notes>57</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130</vt:i4>
      </vt:variant>
    </vt:vector>
  </HeadingPairs>
  <TitlesOfParts>
    <vt:vector size="154" baseType="lpstr">
      <vt:lpstr>Arial</vt:lpstr>
      <vt:lpstr>宋体</vt:lpstr>
      <vt:lpstr>Wingdings</vt:lpstr>
      <vt:lpstr>微软雅黑</vt:lpstr>
      <vt:lpstr>Segoe UI</vt:lpstr>
      <vt:lpstr>义启小楷书</vt:lpstr>
      <vt:lpstr>Segoe UI Black</vt:lpstr>
      <vt:lpstr>Times New Roman</vt:lpstr>
      <vt:lpstr>Arial Unicode MS</vt:lpstr>
      <vt:lpstr>等线</vt:lpstr>
      <vt:lpstr>华文细黑</vt:lpstr>
      <vt:lpstr>Century</vt:lpstr>
      <vt:lpstr>Calibri</vt:lpstr>
      <vt:lpstr>黑体</vt:lpstr>
      <vt:lpstr>Consolas</vt:lpstr>
      <vt:lpstr>Courier New</vt:lpstr>
      <vt:lpstr>MS PGothic</vt:lpstr>
      <vt:lpstr>Verdana</vt:lpstr>
      <vt:lpstr>Cambria Math</vt:lpstr>
      <vt:lpstr>华文新魏</vt:lpstr>
      <vt:lpstr>Tahoma</vt:lpstr>
      <vt:lpstr>Arial Black</vt:lpstr>
      <vt:lpstr>Algerian</vt:lpstr>
      <vt:lpstr>Office 主题​​</vt:lpstr>
      <vt:lpstr>PowerPoint 演示文稿</vt:lpstr>
      <vt:lpstr>PowerPoint 演示文稿</vt:lpstr>
      <vt:lpstr>本章主要内容</vt:lpstr>
      <vt:lpstr>CPU概述</vt:lpstr>
      <vt:lpstr>CPU主要功能</vt:lpstr>
      <vt:lpstr>CPU中主要寄存器</vt:lpstr>
      <vt:lpstr>简单CPU模型</vt:lpstr>
      <vt:lpstr>操作控制器</vt:lpstr>
      <vt:lpstr>本章主要内容</vt:lpstr>
      <vt:lpstr>指令执行一般流程</vt:lpstr>
      <vt:lpstr>指令周期同步</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PowerPoint 演示文稿</vt:lpstr>
      <vt:lpstr>单总线结构CPU  MIPS 指令周期</vt:lpstr>
      <vt:lpstr>单总线结构CPU实例</vt:lpstr>
      <vt:lpstr>单总线结构MIPS CPU  典型指令</vt:lpstr>
      <vt:lpstr>指令周期基本概念</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6.4 时序与控制</vt:lpstr>
      <vt:lpstr>单总线结构CPU指令周期（控制流）</vt:lpstr>
      <vt:lpstr>传统三级时序系统</vt:lpstr>
      <vt:lpstr>6.4 时序与控制</vt:lpstr>
      <vt:lpstr>控制方式</vt:lpstr>
      <vt:lpstr>定长指令周期三级时序（同步控制）</vt:lpstr>
      <vt:lpstr>变长指令周期三级时序（同步控制）</vt:lpstr>
      <vt:lpstr>6.4 时序与控制</vt:lpstr>
      <vt:lpstr>时序发生器</vt:lpstr>
      <vt:lpstr>定长指令周期的三级时序发生器</vt:lpstr>
      <vt:lpstr>定长指令周期时序发生器设计</vt:lpstr>
      <vt:lpstr>变长指令周期三级时序时序发生器</vt:lpstr>
      <vt:lpstr>变长指令周期时序发生器设计</vt:lpstr>
      <vt:lpstr>本章主要内容</vt:lpstr>
      <vt:lpstr>控制器基本原理</vt:lpstr>
      <vt:lpstr>时序产生器与硬布线控制器</vt:lpstr>
      <vt:lpstr>现代时序硬布线控制器</vt:lpstr>
      <vt:lpstr>三级时序硬布线控制器设计步骤</vt:lpstr>
      <vt:lpstr>单总线结构CPU指令周期（控制流）</vt:lpstr>
      <vt:lpstr>指令周期方框图 (数据流)</vt:lpstr>
      <vt:lpstr>单总线结构CPU指令周期（控制流）</vt:lpstr>
      <vt:lpstr>单总线结构CPU指令周期（控制流）</vt:lpstr>
      <vt:lpstr>指令执行状态转换图  状态转换表</vt:lpstr>
      <vt:lpstr>有限状态机FSM   状态转换表</vt:lpstr>
      <vt:lpstr>现代时序系统硬布线控制器</vt:lpstr>
      <vt:lpstr>现代时序硬布线控制器设计步骤</vt:lpstr>
      <vt:lpstr>传统三级时序与现代时序对比</vt:lpstr>
      <vt:lpstr>硬布线控制器特点</vt:lpstr>
      <vt:lpstr>本章主要内容</vt:lpstr>
      <vt:lpstr>硬布线与微程序对比</vt:lpstr>
      <vt:lpstr>设计处理器的步骤</vt:lpstr>
      <vt:lpstr>程序员角度理解     高级语言如何执行成二值逻辑</vt:lpstr>
      <vt:lpstr>本章主要内容</vt:lpstr>
      <vt:lpstr>中断机制实现</vt:lpstr>
      <vt:lpstr>异常与中断</vt:lpstr>
      <vt:lpstr>PowerPoint 演示文稿</vt:lpstr>
      <vt:lpstr>中断异常处理数据通路升级</vt:lpstr>
      <vt:lpstr>变长指令周期状态机修改</vt:lpstr>
      <vt:lpstr>现代时序状态机修改</vt:lpstr>
      <vt:lpstr>PowerPoint 演示文稿</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Single Cycle Datapath with Control Unit (w/o jump)</vt:lpstr>
      <vt:lpstr>Single Cycle Datapath with Control Unit</vt:lpstr>
      <vt:lpstr>ALU Control</vt:lpstr>
      <vt:lpstr>ALU Control</vt:lpstr>
      <vt:lpstr>R-type Instruction Data/Control Flow</vt:lpstr>
      <vt:lpstr>R-type Instruction Data/Control Flow (alt.)</vt:lpstr>
      <vt:lpstr>Load Word Instruction Data/Control Flow</vt:lpstr>
      <vt:lpstr>Load Word Instruction Data/Control Flow</vt:lpstr>
      <vt:lpstr>Load Word Instruction Data/Control Flow (alt.)</vt:lpstr>
      <vt:lpstr>Store Word Instruction Data/Control Flow</vt:lpstr>
      <vt:lpstr>Store Word Instruction Data/Control Flow</vt:lpstr>
      <vt:lpstr>Branch Instruction Data/Control Flow</vt:lpstr>
      <vt:lpstr>Branch Instruction Data/Control Flow</vt:lpstr>
      <vt:lpstr>Branch Instruction Data/Control Flow (alt.)</vt:lpstr>
      <vt:lpstr>Adding the Jump Operation </vt:lpstr>
      <vt:lpstr>Jump Operation (alt.)</vt:lpstr>
      <vt:lpstr>单周期数据通路小结</vt:lpstr>
      <vt:lpstr>PowerPoint 演示文稿</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课后习题</vt:lpstr>
      <vt:lpstr>Thanks</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绊缘</cp:lastModifiedBy>
  <cp:revision>1620</cp:revision>
  <dcterms:created xsi:type="dcterms:W3CDTF">2018-05-09T10:41:00Z</dcterms:created>
  <dcterms:modified xsi:type="dcterms:W3CDTF">2024-01-30T18:06:06Z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EEB8AE3BFFFC4F4A8A0780B931AF0FEF_13</vt:lpwstr>
  </property>
</Properties>
</file>